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2" r:id="rId2"/>
    <p:sldId id="263" r:id="rId3"/>
    <p:sldId id="256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C0F8"/>
    <a:srgbClr val="DD8991"/>
    <a:srgbClr val="F99BA4"/>
    <a:srgbClr val="F8D7DC"/>
    <a:srgbClr val="EF84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21"/>
    <p:restoredTop sz="96411"/>
  </p:normalViewPr>
  <p:slideViewPr>
    <p:cSldViewPr snapToGrid="0" snapToObjects="1">
      <p:cViewPr>
        <p:scale>
          <a:sx n="96" d="100"/>
          <a:sy n="96" d="100"/>
        </p:scale>
        <p:origin x="928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409BD-F75C-A944-BB74-B25A2E9F93B9}" type="datetimeFigureOut">
              <a:rPr lang="en-US" smtClean="0"/>
              <a:t>4/30/20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B89706-A924-C840-819D-916FB6B4EB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15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89706-A924-C840-819D-916FB6B4EB4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11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89706-A924-C840-819D-916FB6B4EB4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483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89706-A924-C840-819D-916FB6B4EB4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4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051C-7A6D-1842-A942-1F605B8D1B94}" type="datetimeFigureOut">
              <a:rPr lang="en-US" smtClean="0"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1235-E622-594D-9DAB-8F650119B9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07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051C-7A6D-1842-A942-1F605B8D1B94}" type="datetimeFigureOut">
              <a:rPr lang="en-US" smtClean="0"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1235-E622-594D-9DAB-8F650119B9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051C-7A6D-1842-A942-1F605B8D1B94}" type="datetimeFigureOut">
              <a:rPr lang="en-US" smtClean="0"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1235-E622-594D-9DAB-8F650119B9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9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051C-7A6D-1842-A942-1F605B8D1B94}" type="datetimeFigureOut">
              <a:rPr lang="en-US" smtClean="0"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1235-E622-594D-9DAB-8F650119B9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277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051C-7A6D-1842-A942-1F605B8D1B94}" type="datetimeFigureOut">
              <a:rPr lang="en-US" smtClean="0"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1235-E622-594D-9DAB-8F650119B9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89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051C-7A6D-1842-A942-1F605B8D1B94}" type="datetimeFigureOut">
              <a:rPr lang="en-US" smtClean="0"/>
              <a:t>4/30/20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1235-E622-594D-9DAB-8F650119B9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95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051C-7A6D-1842-A942-1F605B8D1B94}" type="datetimeFigureOut">
              <a:rPr lang="en-US" smtClean="0"/>
              <a:t>4/30/20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1235-E622-594D-9DAB-8F650119B9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20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051C-7A6D-1842-A942-1F605B8D1B94}" type="datetimeFigureOut">
              <a:rPr lang="en-US" smtClean="0"/>
              <a:t>4/30/20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1235-E622-594D-9DAB-8F650119B9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5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051C-7A6D-1842-A942-1F605B8D1B94}" type="datetimeFigureOut">
              <a:rPr lang="en-US" smtClean="0"/>
              <a:t>4/30/20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1235-E622-594D-9DAB-8F650119B9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24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051C-7A6D-1842-A942-1F605B8D1B94}" type="datetimeFigureOut">
              <a:rPr lang="en-US" smtClean="0"/>
              <a:t>4/30/20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1235-E622-594D-9DAB-8F650119B9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239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051C-7A6D-1842-A942-1F605B8D1B94}" type="datetimeFigureOut">
              <a:rPr lang="en-US" smtClean="0"/>
              <a:t>4/30/20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1235-E622-594D-9DAB-8F650119B9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1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1051C-7A6D-1842-A942-1F605B8D1B94}" type="datetimeFigureOut">
              <a:rPr lang="en-US" smtClean="0"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61235-E622-594D-9DAB-8F650119B9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280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3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Relationship Id="rId7" Type="http://schemas.openxmlformats.org/officeDocument/2006/relationships/image" Target="../media/image4.png"/><Relationship Id="rId8" Type="http://schemas.openxmlformats.org/officeDocument/2006/relationships/image" Target="../media/image16.png"/><Relationship Id="rId9" Type="http://schemas.openxmlformats.org/officeDocument/2006/relationships/image" Target="../media/image8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5563" y="261051"/>
            <a:ext cx="12192000" cy="4196533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tabLst>
                <a:tab pos="2743200" algn="ctr"/>
              </a:tabLst>
            </a:pPr>
            <a:endParaRPr lang="fr-FR" sz="5400" b="1" kern="1400" cap="all" dirty="0" smtClean="0">
              <a:solidFill>
                <a:srgbClr val="44546A"/>
              </a:solidFill>
              <a:latin typeface="Tahoma" charset="0"/>
              <a:ea typeface="Times New Roman" charset="0"/>
              <a:cs typeface="Times New Roman" charset="0"/>
            </a:endParaRPr>
          </a:p>
          <a:p>
            <a:pPr algn="ctr">
              <a:spcAft>
                <a:spcPts val="0"/>
              </a:spcAft>
              <a:tabLst>
                <a:tab pos="2743200" algn="ctr"/>
              </a:tabLst>
            </a:pPr>
            <a:r>
              <a:rPr lang="fr-FR" sz="5400" b="1" kern="1400" cap="all" dirty="0" smtClean="0">
                <a:solidFill>
                  <a:srgbClr val="44546A"/>
                </a:solidFill>
                <a:latin typeface="Tahoma" charset="0"/>
                <a:ea typeface="Times New Roman" charset="0"/>
                <a:cs typeface="Times New Roman" charset="0"/>
              </a:rPr>
              <a:t>Flask</a:t>
            </a:r>
            <a:r>
              <a:rPr lang="fr-FR" sz="5400" cap="all" dirty="0" smtClean="0">
                <a:solidFill>
                  <a:srgbClr val="44546A"/>
                </a:solidFill>
                <a:latin typeface="Tahoma" charset="0"/>
                <a:ea typeface="Times New Roman" charset="0"/>
                <a:cs typeface="Times New Roman" charset="0"/>
              </a:rPr>
              <a:t> d01 &amp; 02</a:t>
            </a:r>
            <a:endParaRPr lang="fr-FR" sz="1400" b="1" cap="all" dirty="0" smtClean="0">
              <a:solidFill>
                <a:srgbClr val="00B0F0"/>
              </a:solidFill>
              <a:latin typeface="Avenir Book" charset="0"/>
              <a:ea typeface="Apple Color Emoji" charset="-128"/>
              <a:cs typeface="Times New Roman" charset="0"/>
            </a:endParaRPr>
          </a:p>
          <a:p>
            <a:pPr algn="ctr">
              <a:lnSpc>
                <a:spcPct val="110000"/>
              </a:lnSpc>
              <a:spcBef>
                <a:spcPts val="700"/>
              </a:spcBef>
              <a:spcAft>
                <a:spcPts val="600"/>
              </a:spcAft>
            </a:pPr>
            <a:r>
              <a:rPr lang="fr-FR" sz="1400" b="1" cap="all" dirty="0" smtClean="0">
                <a:solidFill>
                  <a:srgbClr val="00B0F0"/>
                </a:solidFill>
                <a:latin typeface="Avenir Book" charset="0"/>
                <a:ea typeface="Apple Color Emoji" charset="-128"/>
                <a:cs typeface="Times New Roman" charset="0"/>
              </a:rPr>
              <a:t>créer </a:t>
            </a:r>
            <a:r>
              <a:rPr lang="fr-FR" sz="1400" b="1" cap="all" dirty="0" smtClean="0">
                <a:solidFill>
                  <a:srgbClr val="00B0F0"/>
                </a:solidFill>
                <a:latin typeface="Avenir Book" charset="0"/>
                <a:ea typeface="Apple Color Emoji" charset="-128"/>
                <a:cs typeface="Times New Roman" charset="0"/>
              </a:rPr>
              <a:t>un micro service</a:t>
            </a:r>
            <a:endParaRPr lang="fr-FR" sz="1400" b="1" cap="all" dirty="0">
              <a:solidFill>
                <a:srgbClr val="00B0F0"/>
              </a:solidFill>
              <a:latin typeface="Calibri Light" charset="0"/>
              <a:ea typeface="Times New Roman" charset="0"/>
              <a:cs typeface="Times New Roman" charset="0"/>
            </a:endParaRPr>
          </a:p>
          <a:p>
            <a:pPr algn="ctr">
              <a:lnSpc>
                <a:spcPct val="110000"/>
              </a:lnSpc>
              <a:spcBef>
                <a:spcPts val="700"/>
              </a:spcBef>
              <a:spcAft>
                <a:spcPts val="600"/>
              </a:spcAft>
            </a:pPr>
            <a:r>
              <a:rPr lang="fr-FR" sz="1400" b="1" dirty="0" smtClean="0">
                <a:solidFill>
                  <a:srgbClr val="393D4C"/>
                </a:solidFill>
                <a:latin typeface="Avenir Book" charset="0"/>
                <a:ea typeface="Calibri" charset="0"/>
                <a:cs typeface="Times" charset="0"/>
              </a:rPr>
              <a:t>Day 1 : Créer un micro service d’authentification avec Flask</a:t>
            </a:r>
          </a:p>
          <a:p>
            <a:pPr algn="ctr">
              <a:lnSpc>
                <a:spcPct val="110000"/>
              </a:lnSpc>
              <a:spcBef>
                <a:spcPts val="700"/>
              </a:spcBef>
              <a:spcAft>
                <a:spcPts val="600"/>
              </a:spcAft>
            </a:pPr>
            <a:r>
              <a:rPr lang="fr-FR" sz="1400" b="1" dirty="0" smtClean="0">
                <a:solidFill>
                  <a:srgbClr val="393D4C"/>
                </a:solidFill>
                <a:latin typeface="Avenir Book" charset="0"/>
                <a:ea typeface="Calibri" charset="0"/>
                <a:cs typeface="Times" charset="0"/>
              </a:rPr>
              <a:t>Day 2 :  </a:t>
            </a:r>
            <a:r>
              <a:rPr lang="fr-F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Implémenter le mécanisme (</a:t>
            </a:r>
            <a: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MVC) pour la gestion des articles et commentaires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lvl="0" indent="-342900" algn="ctr">
              <a:spcAft>
                <a:spcPts val="0"/>
              </a:spcAft>
              <a:buFont typeface="Symbol" charset="2"/>
              <a:buChar char=""/>
            </a:pPr>
            <a: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Gestion de l’authentification (sessions)  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lvl="0" indent="-342900" algn="ctr">
              <a:spcAft>
                <a:spcPts val="0"/>
              </a:spcAft>
              <a:buFont typeface="Symbol" charset="2"/>
              <a:buChar char=""/>
            </a:pPr>
            <a: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Créer une API a l aide de Flask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lvl="0" indent="-342900" algn="ctr">
              <a:spcAft>
                <a:spcPts val="0"/>
              </a:spcAft>
              <a:buFont typeface="Symbol" charset="2"/>
              <a:buChar char=""/>
            </a:pPr>
            <a: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Créer un client web pour permettre aux utilisateurs d’interagir avec </a:t>
            </a:r>
            <a:r>
              <a:rPr lang="fr-F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l’API</a:t>
            </a:r>
            <a:endParaRPr lang="fr-FR" sz="1400" b="1" dirty="0">
              <a:solidFill>
                <a:schemeClr val="tx1">
                  <a:lumMod val="85000"/>
                  <a:lumOff val="1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algn="ctr">
              <a:spcAft>
                <a:spcPts val="1200"/>
              </a:spcAft>
            </a:pPr>
            <a:endParaRPr lang="fr-FR" sz="1400" b="1" dirty="0" smtClean="0">
              <a:solidFill>
                <a:srgbClr val="393D4C"/>
              </a:solidFill>
              <a:latin typeface="Avenir Book" charset="0"/>
              <a:ea typeface="Calibri" charset="0"/>
              <a:cs typeface="Times" charset="0"/>
            </a:endParaRPr>
          </a:p>
          <a:p>
            <a:pPr algn="ctr">
              <a:spcAft>
                <a:spcPts val="1200"/>
              </a:spcAft>
            </a:pPr>
            <a:endParaRPr lang="en-US" sz="1400" dirty="0">
              <a:latin typeface="Times New Roman" charset="0"/>
              <a:ea typeface="Calibri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68486" y="4102423"/>
            <a:ext cx="6870699" cy="72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93"/>
          <a:stretch/>
        </p:blipFill>
        <p:spPr>
          <a:xfrm>
            <a:off x="-25563" y="0"/>
            <a:ext cx="12233894" cy="5545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571" y="4134759"/>
            <a:ext cx="3114749" cy="24004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151" y="4285086"/>
            <a:ext cx="2901203" cy="236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86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149188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" y="470327"/>
            <a:ext cx="12191999" cy="6810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b="1" kern="1400" cap="all" smtClean="0">
                <a:solidFill>
                  <a:srgbClr val="44546A"/>
                </a:solidFill>
                <a:latin typeface="Tahoma" charset="0"/>
                <a:ea typeface="Times New Roman" charset="0"/>
                <a:cs typeface="Times New Roman" charset="0"/>
              </a:rPr>
              <a:t>fonctionnalités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955" y="2393406"/>
            <a:ext cx="3574586" cy="9666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11" y="2250141"/>
            <a:ext cx="1105087" cy="13026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085" y="2255527"/>
            <a:ext cx="1389929" cy="12972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30" t="47267" r="14863"/>
          <a:stretch/>
        </p:blipFill>
        <p:spPr>
          <a:xfrm>
            <a:off x="535574" y="3782308"/>
            <a:ext cx="2050225" cy="14415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085" y="3700588"/>
            <a:ext cx="1619433" cy="12387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987" r="355" b="33264"/>
          <a:stretch/>
        </p:blipFill>
        <p:spPr>
          <a:xfrm>
            <a:off x="3044411" y="5362974"/>
            <a:ext cx="4107362" cy="1140533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442694" y="1402233"/>
            <a:ext cx="2067339" cy="68103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CREATE</a:t>
            </a:r>
            <a:endParaRPr lang="en-US" sz="2800" b="1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t="-1098" r="-100" b="52631"/>
          <a:stretch/>
        </p:blipFill>
        <p:spPr>
          <a:xfrm>
            <a:off x="3044411" y="3700588"/>
            <a:ext cx="4127129" cy="11381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4" t="61246" r="355" b="319"/>
          <a:stretch/>
        </p:blipFill>
        <p:spPr>
          <a:xfrm>
            <a:off x="461247" y="5338798"/>
            <a:ext cx="2247660" cy="11888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1" y="2155247"/>
            <a:ext cx="1898692" cy="1545341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3934642" y="1438247"/>
            <a:ext cx="2067339" cy="68103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READ</a:t>
            </a:r>
            <a:endParaRPr lang="en-US" sz="2800" b="1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6466462" y="1431827"/>
            <a:ext cx="2067339" cy="68103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UPDATE</a:t>
            </a:r>
            <a:endParaRPr lang="en-US" sz="2800" b="1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9468079" y="1431826"/>
            <a:ext cx="2067339" cy="68103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DELETE</a:t>
            </a:r>
            <a:endParaRPr lang="en-US" sz="2800" b="1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085" y="5362974"/>
            <a:ext cx="1693621" cy="10222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298" y="2642036"/>
            <a:ext cx="850900" cy="266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298" y="4236393"/>
            <a:ext cx="850900" cy="2667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298" y="5784251"/>
            <a:ext cx="850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6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184" y="753831"/>
            <a:ext cx="1200915" cy="21655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571931" y="760286"/>
            <a:ext cx="6964395" cy="528964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28581" y="273017"/>
            <a:ext cx="2325252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100" dirty="0" smtClean="0"/>
              <a:t>Le client se connecte au serveur, envoi une requête </a:t>
            </a:r>
            <a:r>
              <a:rPr lang="fr-FR" sz="1100" dirty="0" smtClean="0">
                <a:solidFill>
                  <a:srgbClr val="FF0000"/>
                </a:solidFill>
              </a:rPr>
              <a:t>de Type GET </a:t>
            </a:r>
            <a:r>
              <a:rPr lang="fr-FR" sz="1100" dirty="0" smtClean="0"/>
              <a:t>et demande des informations « situées » a l adresse envoyée</a:t>
            </a:r>
            <a:endParaRPr lang="fr-FR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342678" y="2446087"/>
            <a:ext cx="1190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L’utilisateur clique sur le bouton </a:t>
            </a:r>
            <a:endParaRPr lang="fr-FR" sz="1000" dirty="0"/>
          </a:p>
        </p:txBody>
      </p:sp>
      <p:sp>
        <p:nvSpPr>
          <p:cNvPr id="22" name="Rectangle 21"/>
          <p:cNvSpPr/>
          <p:nvPr/>
        </p:nvSpPr>
        <p:spPr>
          <a:xfrm>
            <a:off x="1617839" y="1779319"/>
            <a:ext cx="1812961" cy="113230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608945" y="1242924"/>
            <a:ext cx="18218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002060"/>
                </a:solidFill>
              </a:rPr>
              <a:t>CLIENT  </a:t>
            </a:r>
          </a:p>
          <a:p>
            <a:r>
              <a:rPr lang="fr-FR" sz="1000" dirty="0" smtClean="0"/>
              <a:t>navigateur web (Chrome)</a:t>
            </a:r>
            <a:endParaRPr lang="fr-FR" sz="1000" dirty="0"/>
          </a:p>
        </p:txBody>
      </p:sp>
      <p:sp>
        <p:nvSpPr>
          <p:cNvPr id="25" name="Rectangle 24"/>
          <p:cNvSpPr/>
          <p:nvPr/>
        </p:nvSpPr>
        <p:spPr>
          <a:xfrm>
            <a:off x="2834882" y="701559"/>
            <a:ext cx="5959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 smtClean="0"/>
              <a:t>GET</a:t>
            </a:r>
          </a:p>
        </p:txBody>
      </p:sp>
      <p:cxnSp>
        <p:nvCxnSpPr>
          <p:cNvPr id="17" name="Elbow Connector 16"/>
          <p:cNvCxnSpPr/>
          <p:nvPr/>
        </p:nvCxnSpPr>
        <p:spPr>
          <a:xfrm flipV="1">
            <a:off x="3430800" y="1063256"/>
            <a:ext cx="1141131" cy="969840"/>
          </a:xfrm>
          <a:prstGeom prst="bentConnector3">
            <a:avLst>
              <a:gd name="adj1" fmla="val 1459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552139" y="948030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54209" y="363005"/>
            <a:ext cx="248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smtClean="0">
                <a:solidFill>
                  <a:srgbClr val="7030A0"/>
                </a:solidFill>
              </a:rPr>
              <a:t>SERVEUR : ordinateur</a:t>
            </a:r>
            <a:endParaRPr lang="fr-FR" sz="1600" b="1" dirty="0" smtClean="0">
              <a:solidFill>
                <a:srgbClr val="7030A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341721" y="1644680"/>
            <a:ext cx="1812961" cy="1132309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082917" y="2115266"/>
            <a:ext cx="1812961" cy="1141149"/>
          </a:xfrm>
          <a:prstGeom prst="rect">
            <a:avLst/>
          </a:prstGeom>
          <a:noFill/>
          <a:ln w="12700">
            <a:solidFill>
              <a:srgbClr val="EF84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026547" y="1366034"/>
            <a:ext cx="2427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2">
                    <a:lumMod val="75000"/>
                  </a:schemeClr>
                </a:solidFill>
              </a:rPr>
              <a:t>MICROSERVICE User Interface</a:t>
            </a:r>
            <a:endParaRPr lang="fr-FR" sz="1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080613" y="1792099"/>
            <a:ext cx="1713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 smtClean="0">
                <a:solidFill>
                  <a:srgbClr val="EF84EE"/>
                </a:solidFill>
              </a:rPr>
              <a:t>MICROSERVICE Back end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067863" y="2946961"/>
            <a:ext cx="2226072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 err="1" smtClean="0"/>
              <a:t>Ui</a:t>
            </a:r>
            <a:r>
              <a:rPr lang="fr-FR" sz="1000" dirty="0" smtClean="0"/>
              <a:t> </a:t>
            </a:r>
            <a:r>
              <a:rPr lang="fr-FR" sz="1000" dirty="0" smtClean="0">
                <a:solidFill>
                  <a:srgbClr val="FF0000"/>
                </a:solidFill>
              </a:rPr>
              <a:t>Reçoit la requête GET </a:t>
            </a:r>
            <a:r>
              <a:rPr lang="fr-FR" sz="1000" dirty="0" smtClean="0"/>
              <a:t>et on regarde quelle route est associée et quel contrôleur appel</a:t>
            </a:r>
            <a:r>
              <a:rPr lang="en-US" sz="1000" dirty="0" err="1" smtClean="0"/>
              <a:t>er</a:t>
            </a:r>
            <a:endParaRPr lang="en-US" sz="1000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5246617" y="1715155"/>
            <a:ext cx="12436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ROUTEUR +</a:t>
            </a:r>
          </a:p>
          <a:p>
            <a:pPr algn="ctr"/>
            <a:endParaRPr lang="fr-FR" sz="1000" dirty="0"/>
          </a:p>
          <a:p>
            <a:pPr algn="ctr"/>
            <a:r>
              <a:rPr lang="fr-FR" sz="1000" dirty="0" smtClean="0"/>
              <a:t> CONTROLLER</a:t>
            </a:r>
            <a:endParaRPr lang="fr-FR" sz="1000" dirty="0"/>
          </a:p>
        </p:txBody>
      </p:sp>
      <p:sp>
        <p:nvSpPr>
          <p:cNvPr id="30" name="AutoShape 8" descr="https://files.slack.com/files-pri/TTKURJBDL-F0126D7EHTN/screenshot_2020-04-17_at_00.47.51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10" descr="https://files.slack.com/files-pri/TTKURJBDL-F0126D7EHTN/screenshot_2020-04-17_at_00.47.51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2" name="Straight Arrow Connector 41"/>
          <p:cNvCxnSpPr>
            <a:stCxn id="34" idx="3"/>
          </p:cNvCxnSpPr>
          <p:nvPr/>
        </p:nvCxnSpPr>
        <p:spPr>
          <a:xfrm>
            <a:off x="7154682" y="2210835"/>
            <a:ext cx="1925931" cy="71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4854786" y="2770656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856977" y="1916107"/>
            <a:ext cx="1221331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dirty="0" smtClean="0"/>
              <a:t>127.0.0.1:5000/users/</a:t>
            </a:r>
            <a:endParaRPr lang="en-US" sz="900" dirty="0"/>
          </a:p>
        </p:txBody>
      </p:sp>
      <p:sp>
        <p:nvSpPr>
          <p:cNvPr id="55" name="Rectangle 54"/>
          <p:cNvSpPr/>
          <p:nvPr/>
        </p:nvSpPr>
        <p:spPr>
          <a:xfrm>
            <a:off x="7196512" y="1893023"/>
            <a:ext cx="969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b="1" dirty="0" smtClean="0"/>
              <a:t>REST GET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077692" y="2236619"/>
            <a:ext cx="17164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ROUTEUR  </a:t>
            </a:r>
            <a:r>
              <a:rPr lang="fr-FR" sz="1000" dirty="0"/>
              <a:t>@</a:t>
            </a:r>
            <a:r>
              <a:rPr lang="fr-FR" sz="1000" dirty="0" err="1"/>
              <a:t>app.route</a:t>
            </a:r>
            <a:r>
              <a:rPr lang="fr-FR" sz="1000" dirty="0"/>
              <a:t>('/</a:t>
            </a:r>
            <a:r>
              <a:rPr lang="fr-FR" sz="1000" dirty="0" err="1"/>
              <a:t>users</a:t>
            </a:r>
            <a:r>
              <a:rPr lang="fr-FR" sz="1000" dirty="0" smtClean="0"/>
              <a:t>/’)</a:t>
            </a:r>
          </a:p>
          <a:p>
            <a:pPr algn="ctr"/>
            <a:endParaRPr lang="fr-FR" sz="1000" dirty="0" smtClean="0"/>
          </a:p>
          <a:p>
            <a:pPr algn="ctr"/>
            <a:endParaRPr lang="fr-FR" sz="1000" dirty="0"/>
          </a:p>
          <a:p>
            <a:pPr algn="ctr"/>
            <a:r>
              <a:rPr lang="fr-FR" sz="1000" dirty="0" smtClean="0"/>
              <a:t> CONTROLLER (</a:t>
            </a:r>
            <a:r>
              <a:rPr lang="fr-FR" sz="1000" dirty="0" err="1" smtClean="0"/>
              <a:t>list_all</a:t>
            </a:r>
            <a:r>
              <a:rPr lang="fr-FR" sz="1000" dirty="0" smtClean="0"/>
              <a:t>)</a:t>
            </a:r>
            <a:endParaRPr lang="fr-FR" sz="1000" dirty="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9935898" y="2676278"/>
            <a:ext cx="0" cy="188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6" name="Picture 12" descr="atabase integration | Konnec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741" y="3462430"/>
            <a:ext cx="1073343" cy="107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7772088" y="4497335"/>
            <a:ext cx="1302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 smtClean="0">
                <a:solidFill>
                  <a:srgbClr val="0070C0"/>
                </a:solidFill>
              </a:rPr>
              <a:t>Base </a:t>
            </a:r>
            <a:r>
              <a:rPr lang="fr-FR" sz="1000" b="1" smtClean="0">
                <a:solidFill>
                  <a:srgbClr val="0070C0"/>
                </a:solidFill>
              </a:rPr>
              <a:t>de données </a:t>
            </a:r>
            <a:r>
              <a:rPr lang="fr-FR" sz="1000" b="1" dirty="0" smtClean="0">
                <a:solidFill>
                  <a:srgbClr val="0070C0"/>
                </a:solidFill>
              </a:rPr>
              <a:t>(</a:t>
            </a:r>
            <a:r>
              <a:rPr lang="fr-FR" sz="1000" b="1" dirty="0" err="1" smtClean="0">
                <a:solidFill>
                  <a:srgbClr val="0070C0"/>
                </a:solidFill>
              </a:rPr>
              <a:t>sqlite</a:t>
            </a:r>
            <a:r>
              <a:rPr lang="fr-FR" sz="1000" b="1" dirty="0" smtClean="0">
                <a:solidFill>
                  <a:srgbClr val="0070C0"/>
                </a:solidFill>
              </a:rPr>
              <a:t> 3)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005006" y="3956699"/>
            <a:ext cx="1749515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Le Controller appelle la DB pour qu’elle lui renvoi la réponse</a:t>
            </a:r>
            <a:endParaRPr lang="fr-FR" sz="1000" dirty="0"/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8734171" y="3110097"/>
            <a:ext cx="1403002" cy="5673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10051355" y="5136524"/>
            <a:ext cx="1272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dirty="0" err="1" smtClean="0">
                <a:solidFill>
                  <a:srgbClr val="0070C0"/>
                </a:solidFill>
                <a:effectLst/>
                <a:latin typeface="Calibri" charset="0"/>
                <a:ea typeface="Calibri" charset="0"/>
                <a:cs typeface="Calibri" charset="0"/>
              </a:rPr>
              <a:t>def</a:t>
            </a:r>
            <a:r>
              <a:rPr lang="en-US" sz="1000" b="0" dirty="0" smtClean="0">
                <a:solidFill>
                  <a:srgbClr val="0070C0"/>
                </a:solidFill>
                <a:effectLst/>
                <a:latin typeface="Calibri" charset="0"/>
                <a:ea typeface="Calibri" charset="0"/>
                <a:cs typeface="Calibri" charset="0"/>
              </a:rPr>
              <a:t> all</a:t>
            </a:r>
            <a:endParaRPr lang="en-US" sz="1000" b="0" dirty="0">
              <a:solidFill>
                <a:srgbClr val="0070C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833227" y="1206382"/>
            <a:ext cx="6278266" cy="4329714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7293935" y="998497"/>
            <a:ext cx="1601587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UI  Controller FAIT APPEL : fait une </a:t>
            </a:r>
            <a:r>
              <a:rPr lang="fr-FR" sz="1000" dirty="0" smtClean="0">
                <a:solidFill>
                  <a:srgbClr val="FF0000"/>
                </a:solidFill>
              </a:rPr>
              <a:t>requête REST de type GET </a:t>
            </a:r>
            <a:r>
              <a:rPr lang="fr-FR" sz="1000" dirty="0" smtClean="0"/>
              <a:t>afin d'obtenir la réponse correspondant a la page demandée</a:t>
            </a:r>
            <a:endParaRPr lang="fr-FR" sz="1000" dirty="0"/>
          </a:p>
        </p:txBody>
      </p:sp>
      <p:sp>
        <p:nvSpPr>
          <p:cNvPr id="78" name="Oval 77"/>
          <p:cNvSpPr/>
          <p:nvPr/>
        </p:nvSpPr>
        <p:spPr>
          <a:xfrm>
            <a:off x="8734171" y="898037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574607" y="911455"/>
            <a:ext cx="1749515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Back end Rooter </a:t>
            </a:r>
            <a:r>
              <a:rPr lang="fr-FR" sz="1100" dirty="0" smtClean="0">
                <a:solidFill>
                  <a:srgbClr val="FF0000"/>
                </a:solidFill>
              </a:rPr>
              <a:t>Reçoit la requête GET </a:t>
            </a:r>
            <a:r>
              <a:rPr lang="fr-FR" sz="1100" dirty="0" smtClean="0"/>
              <a:t>et on regarde quelle route est associée et quel contrôleur </a:t>
            </a:r>
            <a:r>
              <a:rPr lang="fr-FR" sz="1100" dirty="0" err="1" smtClean="0"/>
              <a:t>appell</a:t>
            </a:r>
            <a:r>
              <a:rPr lang="en-US" sz="1100" dirty="0" err="1" smtClean="0"/>
              <a:t>er</a:t>
            </a:r>
            <a:endParaRPr lang="fr-FR" sz="1100" dirty="0"/>
          </a:p>
        </p:txBody>
      </p:sp>
      <p:sp>
        <p:nvSpPr>
          <p:cNvPr id="80" name="Oval 79"/>
          <p:cNvSpPr/>
          <p:nvPr/>
        </p:nvSpPr>
        <p:spPr>
          <a:xfrm>
            <a:off x="11045835" y="1566516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4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198307" y="863234"/>
            <a:ext cx="248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smtClean="0">
                <a:solidFill>
                  <a:srgbClr val="00B050"/>
                </a:solidFill>
              </a:rPr>
              <a:t>APPLICATION</a:t>
            </a:r>
            <a:endParaRPr lang="fr-FR" sz="1600" b="1" dirty="0" smtClean="0">
              <a:solidFill>
                <a:srgbClr val="00B05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9717346" y="4917890"/>
            <a:ext cx="1888446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La </a:t>
            </a:r>
            <a:r>
              <a:rPr lang="fr-FR" sz="1000" dirty="0" err="1" smtClean="0"/>
              <a:t>db</a:t>
            </a:r>
            <a:r>
              <a:rPr lang="fr-FR" sz="1000" dirty="0" smtClean="0"/>
              <a:t> prend en compte la demande , renvoi une liste et le Controller le transforme en donnes lisibles </a:t>
            </a:r>
            <a:endParaRPr lang="fr-FR" sz="1000" dirty="0"/>
          </a:p>
        </p:txBody>
      </p:sp>
      <p:sp>
        <p:nvSpPr>
          <p:cNvPr id="72" name="Rectangle 71"/>
          <p:cNvSpPr/>
          <p:nvPr/>
        </p:nvSpPr>
        <p:spPr>
          <a:xfrm>
            <a:off x="10515339" y="3110097"/>
            <a:ext cx="1196910" cy="10618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900" b="0" dirty="0" smtClean="0">
                <a:effectLst/>
              </a:rPr>
              <a:t>Le rooter récupère la liste du Controller et met cette liste dans la partie data de la réponse, le transforme en </a:t>
            </a:r>
            <a:r>
              <a:rPr lang="fr-FR" sz="900" b="0" dirty="0" err="1" smtClean="0">
                <a:effectLst/>
              </a:rPr>
              <a:t>json</a:t>
            </a:r>
            <a:r>
              <a:rPr lang="fr-FR" sz="900" b="0" dirty="0" smtClean="0">
                <a:effectLst/>
              </a:rPr>
              <a:t> répond a UI</a:t>
            </a:r>
            <a:endParaRPr lang="fr-FR" sz="900" b="0" dirty="0">
              <a:effectLst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9022222" y="3672206"/>
            <a:ext cx="1236575" cy="12464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500" b="0" dirty="0" smtClean="0">
                <a:effectLst/>
                <a:latin typeface="Menlo" charset="0"/>
              </a:rPr>
              <a:t># {</a:t>
            </a:r>
          </a:p>
          <a:p>
            <a:r>
              <a:rPr lang="en-US" sz="500" b="0" dirty="0" smtClean="0">
                <a:effectLst/>
                <a:latin typeface="Menlo" charset="0"/>
              </a:rPr>
              <a:t># "email": "</a:t>
            </a:r>
            <a:r>
              <a:rPr lang="en-US" sz="500" b="0" dirty="0" err="1" smtClean="0">
                <a:effectLst/>
                <a:latin typeface="Menlo" charset="0"/>
              </a:rPr>
              <a:t>vincent</a:t>
            </a:r>
            <a:r>
              <a:rPr lang="en-US" sz="500" b="0" dirty="0" smtClean="0">
                <a:effectLst/>
                <a:latin typeface="Menlo" charset="0"/>
              </a:rPr>
              <a:t>",</a:t>
            </a:r>
          </a:p>
          <a:p>
            <a:r>
              <a:rPr lang="en-US" sz="500" b="0" dirty="0" smtClean="0">
                <a:effectLst/>
                <a:latin typeface="Menlo" charset="0"/>
              </a:rPr>
              <a:t># "id": 1,</a:t>
            </a:r>
          </a:p>
          <a:p>
            <a:r>
              <a:rPr lang="en-US" sz="500" b="0" dirty="0" smtClean="0">
                <a:effectLst/>
                <a:latin typeface="Menlo" charset="0"/>
              </a:rPr>
              <a:t># "password": "vin",</a:t>
            </a:r>
          </a:p>
          <a:p>
            <a:r>
              <a:rPr lang="en-US" sz="500" b="0" dirty="0" smtClean="0">
                <a:effectLst/>
                <a:latin typeface="Menlo" charset="0"/>
              </a:rPr>
              <a:t># "username": "</a:t>
            </a:r>
            <a:r>
              <a:rPr lang="en-US" sz="500" b="0" dirty="0" err="1" smtClean="0">
                <a:effectLst/>
                <a:latin typeface="Menlo" charset="0"/>
              </a:rPr>
              <a:t>vincent</a:t>
            </a:r>
            <a:r>
              <a:rPr lang="en-US" sz="500" b="0" dirty="0" smtClean="0">
                <a:effectLst/>
                <a:latin typeface="Menlo" charset="0"/>
              </a:rPr>
              <a:t>"</a:t>
            </a:r>
          </a:p>
          <a:p>
            <a:r>
              <a:rPr lang="en-US" sz="500" b="0" dirty="0" smtClean="0">
                <a:effectLst/>
                <a:latin typeface="Menlo" charset="0"/>
              </a:rPr>
              <a:t># },</a:t>
            </a:r>
          </a:p>
          <a:p>
            <a:r>
              <a:rPr lang="en-US" sz="500" b="0" dirty="0" smtClean="0">
                <a:effectLst/>
                <a:latin typeface="Menlo" charset="0"/>
              </a:rPr>
              <a:t># {</a:t>
            </a:r>
          </a:p>
          <a:p>
            <a:r>
              <a:rPr lang="en-US" sz="500" b="0" dirty="0" smtClean="0">
                <a:effectLst/>
                <a:latin typeface="Menlo" charset="0"/>
              </a:rPr>
              <a:t># "email": "</a:t>
            </a:r>
            <a:r>
              <a:rPr lang="en-US" sz="500" b="0" dirty="0" err="1" smtClean="0">
                <a:effectLst/>
                <a:latin typeface="Menlo" charset="0"/>
              </a:rPr>
              <a:t>laura.baudean</a:t>
            </a:r>
            <a:r>
              <a:rPr lang="en-US" sz="500" b="0" dirty="0" smtClean="0">
                <a:effectLst/>
                <a:latin typeface="Menlo" charset="0"/>
              </a:rPr>
              <a:t>",</a:t>
            </a:r>
          </a:p>
          <a:p>
            <a:r>
              <a:rPr lang="en-US" sz="500" b="0" dirty="0" smtClean="0">
                <a:effectLst/>
                <a:latin typeface="Menlo" charset="0"/>
              </a:rPr>
              <a:t># "id": 2,</a:t>
            </a:r>
          </a:p>
          <a:p>
            <a:r>
              <a:rPr lang="en-US" sz="500" b="0" dirty="0" smtClean="0">
                <a:effectLst/>
                <a:latin typeface="Menlo" charset="0"/>
              </a:rPr>
              <a:t># "password": "$5$rounds=535000$Pa.OIcujC1z5Ps1v$23OFJFhvPYsQBh2RJfuSoD8Sg.hd6.VztJqCGgxRRQD",</a:t>
            </a:r>
          </a:p>
          <a:p>
            <a:r>
              <a:rPr lang="en-US" sz="500" b="0" dirty="0" smtClean="0">
                <a:effectLst/>
                <a:latin typeface="Menlo" charset="0"/>
              </a:rPr>
              <a:t># "username": "</a:t>
            </a:r>
            <a:r>
              <a:rPr lang="en-US" sz="500" b="0" dirty="0" err="1" smtClean="0">
                <a:effectLst/>
                <a:latin typeface="Menlo" charset="0"/>
              </a:rPr>
              <a:t>ghjghj</a:t>
            </a:r>
            <a:r>
              <a:rPr lang="en-US" sz="500" b="0" dirty="0" smtClean="0">
                <a:effectLst/>
                <a:latin typeface="Menlo" charset="0"/>
              </a:rPr>
              <a:t>"</a:t>
            </a:r>
          </a:p>
          <a:p>
            <a:r>
              <a:rPr lang="en-US" sz="500" b="0" dirty="0" smtClean="0">
                <a:effectLst/>
                <a:latin typeface="Menlo" charset="0"/>
              </a:rPr>
              <a:t># },</a:t>
            </a:r>
            <a:endParaRPr lang="en-US" sz="500" b="0" dirty="0">
              <a:effectLst/>
              <a:latin typeface="Menlo" charset="0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7492768" y="4344205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5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11331736" y="4740916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6</a:t>
            </a:r>
          </a:p>
        </p:txBody>
      </p:sp>
      <p:sp>
        <p:nvSpPr>
          <p:cNvPr id="88" name="Oval 87"/>
          <p:cNvSpPr/>
          <p:nvPr/>
        </p:nvSpPr>
        <p:spPr>
          <a:xfrm>
            <a:off x="11521952" y="2864374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ysClr val="windowText" lastClr="000000"/>
                </a:solidFill>
              </a:rPr>
              <a:t>7</a:t>
            </a:r>
            <a:endParaRPr lang="en-US" b="1" dirty="0" smtClean="0">
              <a:solidFill>
                <a:sysClr val="windowText" lastClr="000000"/>
              </a:solidFill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 flipH="1">
            <a:off x="8555132" y="3117526"/>
            <a:ext cx="861904" cy="4071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7180987" y="2512930"/>
            <a:ext cx="1886477" cy="131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7437821" y="2326936"/>
            <a:ext cx="1307915" cy="12157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500" b="1" dirty="0" smtClean="0">
                <a:effectLst/>
                <a:latin typeface="Calibri" charset="0"/>
                <a:ea typeface="Calibri" charset="0"/>
                <a:cs typeface="Calibri" charset="0"/>
              </a:rPr>
              <a:t>"data": [</a:t>
            </a:r>
          </a:p>
          <a:p>
            <a:r>
              <a:rPr lang="en-US" sz="500" b="0" dirty="0" smtClean="0">
                <a:effectLst/>
                <a:latin typeface="Calibri" charset="0"/>
                <a:ea typeface="Calibri" charset="0"/>
                <a:cs typeface="Calibri" charset="0"/>
              </a:rPr>
              <a:t># {</a:t>
            </a:r>
          </a:p>
          <a:p>
            <a:r>
              <a:rPr lang="en-US" sz="500" b="0" dirty="0" smtClean="0">
                <a:effectLst/>
                <a:latin typeface="Calibri" charset="0"/>
                <a:ea typeface="Calibri" charset="0"/>
                <a:cs typeface="Calibri" charset="0"/>
              </a:rPr>
              <a:t># "email": "</a:t>
            </a:r>
            <a:r>
              <a:rPr lang="en-US" sz="500" b="0" dirty="0" err="1" smtClean="0">
                <a:effectLst/>
                <a:latin typeface="Calibri" charset="0"/>
                <a:ea typeface="Calibri" charset="0"/>
                <a:cs typeface="Calibri" charset="0"/>
              </a:rPr>
              <a:t>vincent</a:t>
            </a:r>
            <a:r>
              <a:rPr lang="en-US" sz="500" b="0" dirty="0" smtClean="0">
                <a:effectLst/>
                <a:latin typeface="Calibri" charset="0"/>
                <a:ea typeface="Calibri" charset="0"/>
                <a:cs typeface="Calibri" charset="0"/>
              </a:rPr>
              <a:t>",</a:t>
            </a:r>
          </a:p>
          <a:p>
            <a:r>
              <a:rPr lang="en-US" sz="500" b="0" dirty="0" smtClean="0">
                <a:effectLst/>
                <a:latin typeface="Calibri" charset="0"/>
                <a:ea typeface="Calibri" charset="0"/>
                <a:cs typeface="Calibri" charset="0"/>
              </a:rPr>
              <a:t># "id": 1,</a:t>
            </a:r>
          </a:p>
          <a:p>
            <a:r>
              <a:rPr lang="en-US" sz="500" b="0" dirty="0" smtClean="0">
                <a:effectLst/>
                <a:latin typeface="Calibri" charset="0"/>
                <a:ea typeface="Calibri" charset="0"/>
                <a:cs typeface="Calibri" charset="0"/>
              </a:rPr>
              <a:t># "password": "vin",</a:t>
            </a:r>
          </a:p>
          <a:p>
            <a:r>
              <a:rPr lang="en-US" sz="500" b="0" dirty="0" smtClean="0">
                <a:effectLst/>
                <a:latin typeface="Calibri" charset="0"/>
                <a:ea typeface="Calibri" charset="0"/>
                <a:cs typeface="Calibri" charset="0"/>
              </a:rPr>
              <a:t># "username": "</a:t>
            </a:r>
            <a:r>
              <a:rPr lang="en-US" sz="500" b="0" dirty="0" err="1" smtClean="0">
                <a:effectLst/>
                <a:latin typeface="Calibri" charset="0"/>
                <a:ea typeface="Calibri" charset="0"/>
                <a:cs typeface="Calibri" charset="0"/>
              </a:rPr>
              <a:t>vincent</a:t>
            </a:r>
            <a:r>
              <a:rPr lang="en-US" sz="500" b="0" dirty="0" smtClean="0">
                <a:effectLst/>
                <a:latin typeface="Calibri" charset="0"/>
                <a:ea typeface="Calibri" charset="0"/>
                <a:cs typeface="Calibri" charset="0"/>
              </a:rPr>
              <a:t>"</a:t>
            </a:r>
          </a:p>
          <a:p>
            <a:r>
              <a:rPr lang="en-US" sz="500" b="0" dirty="0" smtClean="0">
                <a:effectLst/>
                <a:latin typeface="Calibri" charset="0"/>
                <a:ea typeface="Calibri" charset="0"/>
                <a:cs typeface="Calibri" charset="0"/>
              </a:rPr>
              <a:t># },</a:t>
            </a:r>
          </a:p>
          <a:p>
            <a:r>
              <a:rPr lang="en-US" sz="500" b="0" dirty="0" smtClean="0">
                <a:effectLst/>
                <a:latin typeface="Calibri" charset="0"/>
                <a:ea typeface="Calibri" charset="0"/>
                <a:cs typeface="Calibri" charset="0"/>
              </a:rPr>
              <a:t># {</a:t>
            </a:r>
          </a:p>
          <a:p>
            <a:r>
              <a:rPr lang="en-US" sz="500" b="0" dirty="0" smtClean="0">
                <a:effectLst/>
                <a:latin typeface="Calibri" charset="0"/>
                <a:ea typeface="Calibri" charset="0"/>
                <a:cs typeface="Calibri" charset="0"/>
              </a:rPr>
              <a:t># "email": "</a:t>
            </a:r>
            <a:r>
              <a:rPr lang="en-US" sz="500" b="0" dirty="0" err="1" smtClean="0">
                <a:effectLst/>
                <a:latin typeface="Calibri" charset="0"/>
                <a:ea typeface="Calibri" charset="0"/>
                <a:cs typeface="Calibri" charset="0"/>
              </a:rPr>
              <a:t>laura.baudean</a:t>
            </a:r>
            <a:r>
              <a:rPr lang="en-US" sz="500" b="0" dirty="0" smtClean="0">
                <a:effectLst/>
                <a:latin typeface="Calibri" charset="0"/>
                <a:ea typeface="Calibri" charset="0"/>
                <a:cs typeface="Calibri" charset="0"/>
              </a:rPr>
              <a:t>",</a:t>
            </a:r>
          </a:p>
          <a:p>
            <a:r>
              <a:rPr lang="en-US" sz="500" b="0" dirty="0" smtClean="0">
                <a:effectLst/>
                <a:latin typeface="Calibri" charset="0"/>
                <a:ea typeface="Calibri" charset="0"/>
                <a:cs typeface="Calibri" charset="0"/>
              </a:rPr>
              <a:t># "id": 2,</a:t>
            </a:r>
          </a:p>
          <a:p>
            <a:r>
              <a:rPr lang="en-US" sz="500" b="0" dirty="0" smtClean="0">
                <a:effectLst/>
                <a:latin typeface="Calibri" charset="0"/>
                <a:ea typeface="Calibri" charset="0"/>
                <a:cs typeface="Calibri" charset="0"/>
              </a:rPr>
              <a:t># "password": "$5$rounds=535000$PD",</a:t>
            </a:r>
          </a:p>
          <a:p>
            <a:r>
              <a:rPr lang="en-US" sz="500" b="0" dirty="0" smtClean="0">
                <a:effectLst/>
                <a:latin typeface="Calibri" charset="0"/>
                <a:ea typeface="Calibri" charset="0"/>
                <a:cs typeface="Calibri" charset="0"/>
              </a:rPr>
              <a:t># "username": "</a:t>
            </a:r>
            <a:r>
              <a:rPr lang="en-US" sz="500" b="0" dirty="0" err="1" smtClean="0">
                <a:effectLst/>
                <a:latin typeface="Calibri" charset="0"/>
                <a:ea typeface="Calibri" charset="0"/>
                <a:cs typeface="Calibri" charset="0"/>
              </a:rPr>
              <a:t>ghjghj</a:t>
            </a:r>
            <a:r>
              <a:rPr lang="en-US" sz="500" b="0" dirty="0" smtClean="0">
                <a:effectLst/>
                <a:latin typeface="Calibri" charset="0"/>
                <a:ea typeface="Calibri" charset="0"/>
                <a:cs typeface="Calibri" charset="0"/>
              </a:rPr>
              <a:t>"</a:t>
            </a:r>
          </a:p>
          <a:p>
            <a:r>
              <a:rPr lang="en-US" sz="500" b="0" dirty="0" smtClean="0">
                <a:effectLst/>
                <a:latin typeface="Calibri" charset="0"/>
                <a:ea typeface="Calibri" charset="0"/>
                <a:cs typeface="Calibri" charset="0"/>
              </a:rPr>
              <a:t># },</a:t>
            </a:r>
          </a:p>
          <a:p>
            <a:r>
              <a:rPr lang="en-US" sz="500" b="1" dirty="0"/>
              <a:t>"error": null</a:t>
            </a:r>
            <a:endParaRPr lang="en-US" sz="500" b="1" dirty="0"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6" name="Oval 95"/>
          <p:cNvSpPr/>
          <p:nvPr/>
        </p:nvSpPr>
        <p:spPr>
          <a:xfrm>
            <a:off x="8265188" y="2658283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ysClr val="windowText" lastClr="000000"/>
                </a:solidFill>
              </a:rPr>
              <a:t>7</a:t>
            </a:r>
            <a:endParaRPr lang="en-US" b="1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42399" y="2308716"/>
            <a:ext cx="15626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b="0" dirty="0" err="1" smtClean="0">
                <a:effectLst/>
              </a:rPr>
              <a:t>Prend</a:t>
            </a:r>
            <a:r>
              <a:rPr lang="en-US" sz="900" b="0" dirty="0" smtClean="0">
                <a:effectLst/>
              </a:rPr>
              <a:t> le </a:t>
            </a:r>
            <a:r>
              <a:rPr lang="en-US" sz="900" b="0" dirty="0" err="1" smtClean="0">
                <a:effectLst/>
              </a:rPr>
              <a:t>Json</a:t>
            </a:r>
            <a:r>
              <a:rPr lang="en-US" sz="900" dirty="0" smtClean="0"/>
              <a:t>, le decode </a:t>
            </a:r>
            <a:r>
              <a:rPr lang="en-US" sz="900" b="0" dirty="0" smtClean="0">
                <a:effectLst/>
              </a:rPr>
              <a:t>et le met </a:t>
            </a:r>
            <a:r>
              <a:rPr lang="en-US" sz="900" b="0" dirty="0" err="1" smtClean="0">
                <a:effectLst/>
              </a:rPr>
              <a:t>dans</a:t>
            </a:r>
            <a:r>
              <a:rPr lang="en-US" sz="900" b="0" dirty="0" smtClean="0">
                <a:effectLst/>
              </a:rPr>
              <a:t> </a:t>
            </a:r>
            <a:r>
              <a:rPr lang="en-US" sz="900" b="0" dirty="0" err="1" smtClean="0">
                <a:effectLst/>
              </a:rPr>
              <a:t>une</a:t>
            </a:r>
            <a:r>
              <a:rPr lang="en-US" sz="900" b="0" dirty="0" smtClean="0">
                <a:effectLst/>
              </a:rPr>
              <a:t> page html</a:t>
            </a:r>
            <a:endParaRPr lang="en-US" sz="900" b="0" dirty="0">
              <a:effectLst/>
            </a:endParaRPr>
          </a:p>
        </p:txBody>
      </p:sp>
      <p:sp>
        <p:nvSpPr>
          <p:cNvPr id="98" name="Oval 97"/>
          <p:cNvSpPr/>
          <p:nvPr/>
        </p:nvSpPr>
        <p:spPr>
          <a:xfrm>
            <a:off x="6778753" y="2550463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8</a:t>
            </a:r>
          </a:p>
        </p:txBody>
      </p:sp>
      <p:cxnSp>
        <p:nvCxnSpPr>
          <p:cNvPr id="99" name="Straight Arrow Connector 98"/>
          <p:cNvCxnSpPr>
            <a:stCxn id="97" idx="1"/>
          </p:cNvCxnSpPr>
          <p:nvPr/>
        </p:nvCxnSpPr>
        <p:spPr>
          <a:xfrm flipH="1">
            <a:off x="3220560" y="2493382"/>
            <a:ext cx="2221839" cy="969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1918371" y="3185350"/>
            <a:ext cx="1261778" cy="2308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b="0" dirty="0" err="1" smtClean="0">
                <a:effectLst/>
              </a:rPr>
              <a:t>Retourne</a:t>
            </a:r>
            <a:r>
              <a:rPr lang="en-US" sz="900" b="0" dirty="0" smtClean="0">
                <a:effectLst/>
              </a:rPr>
              <a:t> le Template </a:t>
            </a:r>
            <a:endParaRPr lang="en-US" sz="900" b="0" dirty="0">
              <a:effectLst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645658" y="3531992"/>
            <a:ext cx="1812961" cy="113230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201925" y="5480539"/>
            <a:ext cx="3268858" cy="1138773"/>
          </a:xfrm>
          <a:prstGeom prst="rect">
            <a:avLst/>
          </a:prstGeom>
          <a:solidFill>
            <a:srgbClr val="84C0F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SCHEMATISATION D UNE REQUETE DE A A Z </a:t>
            </a:r>
            <a:r>
              <a:rPr lang="en-US" i="1" dirty="0" smtClean="0"/>
              <a:t>(</a:t>
            </a:r>
            <a:r>
              <a:rPr lang="en-US" i="1" dirty="0" err="1" smtClean="0"/>
              <a:t>Exemple</a:t>
            </a:r>
            <a:r>
              <a:rPr lang="en-US" i="1" dirty="0" smtClean="0"/>
              <a:t> de list users)</a:t>
            </a:r>
            <a:endParaRPr lang="en-US" i="1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80"/>
          <a:stretch/>
        </p:blipFill>
        <p:spPr>
          <a:xfrm>
            <a:off x="1657894" y="1784296"/>
            <a:ext cx="1759983" cy="798652"/>
          </a:xfrm>
          <a:prstGeom prst="rect">
            <a:avLst/>
          </a:prstGeom>
        </p:spPr>
      </p:pic>
      <p:pic>
        <p:nvPicPr>
          <p:cNvPr id="58" name="Picture 6" descr="cône Curseur - Téléchargement gratuit en PNG et vecteur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203" y="1947931"/>
            <a:ext cx="249363" cy="24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nformatique Utilisateur Icon - Image gratuite sur Pixaba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81" y="1555336"/>
            <a:ext cx="811660" cy="81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494" y="4036546"/>
            <a:ext cx="1624504" cy="43930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80" b="63849"/>
          <a:stretch/>
        </p:blipFill>
        <p:spPr>
          <a:xfrm>
            <a:off x="1671079" y="3568678"/>
            <a:ext cx="1777997" cy="28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14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571931" y="539670"/>
            <a:ext cx="7384095" cy="598464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1627" y="363643"/>
            <a:ext cx="2325252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100" dirty="0" smtClean="0"/>
              <a:t>Le client se connecte au serveur, envoi une requête </a:t>
            </a:r>
            <a:r>
              <a:rPr lang="fr-FR" sz="1100" dirty="0" smtClean="0">
                <a:solidFill>
                  <a:srgbClr val="FF0000"/>
                </a:solidFill>
              </a:rPr>
              <a:t>de Type GET </a:t>
            </a:r>
            <a:r>
              <a:rPr lang="fr-FR" sz="1100" dirty="0" smtClean="0"/>
              <a:t>et demande des informations « situées » a l adresse envoyée</a:t>
            </a:r>
            <a:endParaRPr lang="fr-FR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325700" y="2675048"/>
            <a:ext cx="1190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L’utilisateur clique sur le bouton </a:t>
            </a:r>
            <a:endParaRPr lang="fr-FR" sz="1000" dirty="0"/>
          </a:p>
        </p:txBody>
      </p:sp>
      <p:sp>
        <p:nvSpPr>
          <p:cNvPr id="22" name="Rectangle 21"/>
          <p:cNvSpPr/>
          <p:nvPr/>
        </p:nvSpPr>
        <p:spPr>
          <a:xfrm>
            <a:off x="1600862" y="2008280"/>
            <a:ext cx="1794220" cy="113230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591967" y="1471885"/>
            <a:ext cx="18218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002060"/>
                </a:solidFill>
              </a:rPr>
              <a:t>CLIENT  </a:t>
            </a:r>
          </a:p>
          <a:p>
            <a:r>
              <a:rPr lang="fr-FR" sz="1000" dirty="0" smtClean="0"/>
              <a:t>navigateur web (Chrome)</a:t>
            </a:r>
            <a:endParaRPr lang="fr-FR" sz="1000" dirty="0"/>
          </a:p>
        </p:txBody>
      </p:sp>
      <p:sp>
        <p:nvSpPr>
          <p:cNvPr id="25" name="Rectangle 24"/>
          <p:cNvSpPr/>
          <p:nvPr/>
        </p:nvSpPr>
        <p:spPr>
          <a:xfrm>
            <a:off x="2834882" y="701559"/>
            <a:ext cx="5959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 smtClean="0"/>
              <a:t>GET</a:t>
            </a:r>
          </a:p>
        </p:txBody>
      </p:sp>
      <p:cxnSp>
        <p:nvCxnSpPr>
          <p:cNvPr id="17" name="Elbow Connector 16"/>
          <p:cNvCxnSpPr/>
          <p:nvPr/>
        </p:nvCxnSpPr>
        <p:spPr>
          <a:xfrm flipV="1">
            <a:off x="3413486" y="1063256"/>
            <a:ext cx="1158445" cy="11294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552139" y="948030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54209" y="142390"/>
            <a:ext cx="248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smtClean="0">
                <a:solidFill>
                  <a:srgbClr val="7030A0"/>
                </a:solidFill>
              </a:rPr>
              <a:t>SERVEUR : ordinateur</a:t>
            </a:r>
            <a:endParaRPr lang="fr-FR" sz="1600" b="1" dirty="0" smtClean="0">
              <a:solidFill>
                <a:srgbClr val="7030A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341721" y="1424065"/>
            <a:ext cx="1812961" cy="1132309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082917" y="1894651"/>
            <a:ext cx="1812961" cy="1141149"/>
          </a:xfrm>
          <a:prstGeom prst="rect">
            <a:avLst/>
          </a:prstGeom>
          <a:noFill/>
          <a:ln w="12700">
            <a:solidFill>
              <a:srgbClr val="EF84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026547" y="1145419"/>
            <a:ext cx="2427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2">
                    <a:lumMod val="75000"/>
                  </a:schemeClr>
                </a:solidFill>
              </a:rPr>
              <a:t>MICROSERVICE User Interface</a:t>
            </a:r>
            <a:endParaRPr lang="fr-FR" sz="1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080613" y="1571484"/>
            <a:ext cx="1713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 smtClean="0">
                <a:solidFill>
                  <a:srgbClr val="EF84EE"/>
                </a:solidFill>
              </a:rPr>
              <a:t>MICROSERVICE Back end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067863" y="2726346"/>
            <a:ext cx="2226072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 err="1" smtClean="0"/>
              <a:t>Ui</a:t>
            </a:r>
            <a:r>
              <a:rPr lang="fr-FR" sz="1000" dirty="0" smtClean="0"/>
              <a:t> </a:t>
            </a:r>
            <a:r>
              <a:rPr lang="fr-FR" sz="1000" dirty="0" smtClean="0">
                <a:solidFill>
                  <a:srgbClr val="FF0000"/>
                </a:solidFill>
              </a:rPr>
              <a:t>Reçoit la requête GET </a:t>
            </a:r>
            <a:r>
              <a:rPr lang="fr-FR" sz="1000" dirty="0" smtClean="0"/>
              <a:t>et on regarde quelle route est associée et quel contrôleur appel</a:t>
            </a:r>
            <a:r>
              <a:rPr lang="en-US" sz="1000" dirty="0" err="1" smtClean="0"/>
              <a:t>er</a:t>
            </a:r>
            <a:endParaRPr lang="en-US" sz="1000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5246617" y="1494540"/>
            <a:ext cx="12436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ROUTEUR +</a:t>
            </a:r>
          </a:p>
          <a:p>
            <a:pPr algn="ctr"/>
            <a:endParaRPr lang="fr-FR" sz="1000" dirty="0"/>
          </a:p>
          <a:p>
            <a:pPr algn="ctr"/>
            <a:r>
              <a:rPr lang="fr-FR" sz="1000" dirty="0" smtClean="0"/>
              <a:t> CONTROLLER</a:t>
            </a:r>
            <a:endParaRPr lang="fr-FR" sz="1000" dirty="0"/>
          </a:p>
        </p:txBody>
      </p:sp>
      <p:sp>
        <p:nvSpPr>
          <p:cNvPr id="30" name="AutoShape 8" descr="https://files.slack.com/files-pri/TTKURJBDL-F0126D7EHTN/screenshot_2020-04-17_at_00.47.51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10" descr="https://files.slack.com/files-pri/TTKURJBDL-F0126D7EHTN/screenshot_2020-04-17_at_00.47.51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2" name="Straight Arrow Connector 41"/>
          <p:cNvCxnSpPr>
            <a:stCxn id="34" idx="3"/>
          </p:cNvCxnSpPr>
          <p:nvPr/>
        </p:nvCxnSpPr>
        <p:spPr>
          <a:xfrm>
            <a:off x="7154682" y="1990220"/>
            <a:ext cx="1925931" cy="71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4854786" y="2550041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856977" y="1695492"/>
            <a:ext cx="1366521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smtClean="0"/>
              <a:t>127.0.0.1:5000/articles/1</a:t>
            </a:r>
            <a:endParaRPr lang="en-US" sz="900" dirty="0"/>
          </a:p>
        </p:txBody>
      </p:sp>
      <p:sp>
        <p:nvSpPr>
          <p:cNvPr id="55" name="Rectangle 54"/>
          <p:cNvSpPr/>
          <p:nvPr/>
        </p:nvSpPr>
        <p:spPr>
          <a:xfrm>
            <a:off x="7196512" y="1672408"/>
            <a:ext cx="969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b="1" dirty="0" smtClean="0"/>
              <a:t>REST GET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077692" y="2016004"/>
            <a:ext cx="18181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ROUTEUR  </a:t>
            </a:r>
            <a:r>
              <a:rPr lang="fr-FR" sz="1000" dirty="0"/>
              <a:t>@</a:t>
            </a:r>
            <a:r>
              <a:rPr lang="fr-FR" sz="1000" dirty="0" err="1"/>
              <a:t>app.route</a:t>
            </a:r>
            <a:r>
              <a:rPr lang="fr-FR" sz="1000" dirty="0" smtClean="0"/>
              <a:t>('/articles/&lt;id&gt;’)</a:t>
            </a:r>
          </a:p>
          <a:p>
            <a:pPr algn="ctr"/>
            <a:endParaRPr lang="fr-FR" sz="1000" dirty="0" smtClean="0"/>
          </a:p>
          <a:p>
            <a:pPr algn="ctr"/>
            <a:endParaRPr lang="fr-FR" sz="1000" dirty="0"/>
          </a:p>
          <a:p>
            <a:pPr algn="ctr"/>
            <a:r>
              <a:rPr lang="fr-FR" sz="1000" dirty="0" smtClean="0"/>
              <a:t> CONTROLLER </a:t>
            </a:r>
            <a:r>
              <a:rPr lang="fr-FR" sz="1000" dirty="0"/>
              <a:t>(</a:t>
            </a:r>
            <a:r>
              <a:rPr lang="fr-FR" sz="1000" dirty="0" err="1" smtClean="0"/>
              <a:t>articles_details</a:t>
            </a:r>
            <a:r>
              <a:rPr lang="fr-FR" sz="1000" dirty="0" smtClean="0"/>
              <a:t>)</a:t>
            </a:r>
            <a:endParaRPr lang="fr-FR" sz="1000" dirty="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9935898" y="2455663"/>
            <a:ext cx="0" cy="188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6" name="Picture 12" descr="atabase integration | Konn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000" y="4050340"/>
            <a:ext cx="1073343" cy="107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Straight Arrow Connector 66"/>
          <p:cNvCxnSpPr/>
          <p:nvPr/>
        </p:nvCxnSpPr>
        <p:spPr>
          <a:xfrm flipV="1">
            <a:off x="8006657" y="3125480"/>
            <a:ext cx="1970393" cy="11311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4833227" y="985766"/>
            <a:ext cx="6278266" cy="5439039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7293935" y="777882"/>
            <a:ext cx="1601587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UI  Controller FAIT APPEL : fait une </a:t>
            </a:r>
            <a:r>
              <a:rPr lang="fr-FR" sz="1000" dirty="0" smtClean="0">
                <a:solidFill>
                  <a:srgbClr val="FF0000"/>
                </a:solidFill>
              </a:rPr>
              <a:t>requête REST de type GET </a:t>
            </a:r>
            <a:r>
              <a:rPr lang="fr-FR" sz="1000" dirty="0" smtClean="0"/>
              <a:t>afin d'obtenir la réponse correspondant a la page demandée</a:t>
            </a:r>
            <a:endParaRPr lang="fr-FR" sz="1000" dirty="0"/>
          </a:p>
        </p:txBody>
      </p:sp>
      <p:sp>
        <p:nvSpPr>
          <p:cNvPr id="78" name="Oval 77"/>
          <p:cNvSpPr/>
          <p:nvPr/>
        </p:nvSpPr>
        <p:spPr>
          <a:xfrm>
            <a:off x="8772072" y="649521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574607" y="690840"/>
            <a:ext cx="1749515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Back end Rooter </a:t>
            </a:r>
            <a:r>
              <a:rPr lang="fr-FR" sz="1100" dirty="0" smtClean="0">
                <a:solidFill>
                  <a:srgbClr val="FF0000"/>
                </a:solidFill>
              </a:rPr>
              <a:t>Reçoit la requête GET </a:t>
            </a:r>
            <a:r>
              <a:rPr lang="fr-FR" sz="1100" dirty="0" smtClean="0"/>
              <a:t>et on regarde quelle route est associée et quel contrôleur appel</a:t>
            </a:r>
            <a:r>
              <a:rPr lang="en-US" sz="1100" dirty="0" err="1" smtClean="0"/>
              <a:t>er</a:t>
            </a:r>
            <a:endParaRPr lang="fr-FR" sz="1100" dirty="0"/>
          </a:p>
        </p:txBody>
      </p:sp>
      <p:sp>
        <p:nvSpPr>
          <p:cNvPr id="80" name="Oval 79"/>
          <p:cNvSpPr/>
          <p:nvPr/>
        </p:nvSpPr>
        <p:spPr>
          <a:xfrm>
            <a:off x="11045835" y="1345901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4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198307" y="642619"/>
            <a:ext cx="248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smtClean="0">
                <a:solidFill>
                  <a:srgbClr val="00B050"/>
                </a:solidFill>
              </a:rPr>
              <a:t>APPLICATION</a:t>
            </a:r>
            <a:endParaRPr lang="fr-FR" sz="1600" b="1" dirty="0" smtClean="0">
              <a:solidFill>
                <a:srgbClr val="00B05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457449" y="4340358"/>
            <a:ext cx="1888446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La </a:t>
            </a:r>
            <a:r>
              <a:rPr lang="fr-FR" sz="1000" dirty="0" err="1" smtClean="0"/>
              <a:t>db</a:t>
            </a:r>
            <a:r>
              <a:rPr lang="fr-FR" sz="1000" dirty="0" smtClean="0"/>
              <a:t> prend en compte la demande , renvoi un </a:t>
            </a:r>
            <a:r>
              <a:rPr lang="fr-FR" sz="1000" dirty="0" err="1" smtClean="0"/>
              <a:t>dict</a:t>
            </a:r>
            <a:r>
              <a:rPr lang="fr-FR" sz="1000" dirty="0" smtClean="0"/>
              <a:t> et le Controller le transforme en donnes lisibles </a:t>
            </a:r>
            <a:endParaRPr lang="fr-FR" sz="1000" dirty="0"/>
          </a:p>
        </p:txBody>
      </p:sp>
      <p:sp>
        <p:nvSpPr>
          <p:cNvPr id="72" name="Rectangle 71"/>
          <p:cNvSpPr/>
          <p:nvPr/>
        </p:nvSpPr>
        <p:spPr>
          <a:xfrm>
            <a:off x="10515339" y="2889482"/>
            <a:ext cx="1196910" cy="10618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900" b="0" dirty="0" smtClean="0">
                <a:effectLst/>
              </a:rPr>
              <a:t>Le rooter récupère le </a:t>
            </a:r>
            <a:r>
              <a:rPr lang="fr-FR" sz="900" b="0" dirty="0" err="1" smtClean="0">
                <a:effectLst/>
              </a:rPr>
              <a:t>dict</a:t>
            </a:r>
            <a:r>
              <a:rPr lang="fr-FR" sz="900" b="0" dirty="0" smtClean="0">
                <a:effectLst/>
              </a:rPr>
              <a:t>  du Controller et met ce </a:t>
            </a:r>
            <a:r>
              <a:rPr lang="fr-FR" sz="900" b="0" dirty="0" err="1" smtClean="0">
                <a:effectLst/>
              </a:rPr>
              <a:t>dict</a:t>
            </a:r>
            <a:r>
              <a:rPr lang="fr-FR" sz="900" b="0" dirty="0" smtClean="0">
                <a:effectLst/>
              </a:rPr>
              <a:t> dans la partie data de la réponse, le transforme en </a:t>
            </a:r>
            <a:r>
              <a:rPr lang="fr-FR" sz="900" b="0" dirty="0" err="1" smtClean="0">
                <a:effectLst/>
              </a:rPr>
              <a:t>json</a:t>
            </a:r>
            <a:r>
              <a:rPr lang="fr-FR" sz="900" b="0" dirty="0" smtClean="0">
                <a:effectLst/>
              </a:rPr>
              <a:t> répond a UI</a:t>
            </a:r>
            <a:endParaRPr lang="fr-FR" sz="900" b="0" dirty="0">
              <a:effectLst/>
            </a:endParaRPr>
          </a:p>
        </p:txBody>
      </p:sp>
      <p:sp>
        <p:nvSpPr>
          <p:cNvPr id="88" name="Oval 87"/>
          <p:cNvSpPr/>
          <p:nvPr/>
        </p:nvSpPr>
        <p:spPr>
          <a:xfrm>
            <a:off x="11521952" y="2643759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ysClr val="windowText" lastClr="000000"/>
                </a:solidFill>
              </a:rPr>
              <a:t>7</a:t>
            </a:r>
            <a:endParaRPr lang="en-US" b="1" dirty="0" smtClean="0">
              <a:solidFill>
                <a:sysClr val="windowText" lastClr="000000"/>
              </a:solidFill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 flipH="1" flipV="1">
            <a:off x="7180987" y="2292315"/>
            <a:ext cx="1886477" cy="131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5442399" y="2088101"/>
            <a:ext cx="15626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900" b="0" dirty="0" smtClean="0">
                <a:effectLst/>
              </a:rPr>
              <a:t>Prend le </a:t>
            </a:r>
            <a:r>
              <a:rPr lang="fr-FR" sz="900" b="0" dirty="0" err="1" smtClean="0">
                <a:effectLst/>
              </a:rPr>
              <a:t>Json</a:t>
            </a:r>
            <a:r>
              <a:rPr lang="fr-FR" sz="900" dirty="0" smtClean="0"/>
              <a:t>, le décode </a:t>
            </a:r>
            <a:r>
              <a:rPr lang="fr-FR" sz="900" b="0" dirty="0" smtClean="0">
                <a:effectLst/>
              </a:rPr>
              <a:t>et le met dans une page html</a:t>
            </a:r>
            <a:endParaRPr lang="fr-FR" sz="900" b="0" dirty="0">
              <a:effectLst/>
            </a:endParaRPr>
          </a:p>
        </p:txBody>
      </p:sp>
      <p:sp>
        <p:nvSpPr>
          <p:cNvPr id="98" name="Oval 97"/>
          <p:cNvSpPr/>
          <p:nvPr/>
        </p:nvSpPr>
        <p:spPr>
          <a:xfrm>
            <a:off x="6778753" y="2329848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8</a:t>
            </a:r>
          </a:p>
        </p:txBody>
      </p:sp>
      <p:cxnSp>
        <p:nvCxnSpPr>
          <p:cNvPr id="99" name="Straight Arrow Connector 98"/>
          <p:cNvCxnSpPr>
            <a:stCxn id="97" idx="1"/>
          </p:cNvCxnSpPr>
          <p:nvPr/>
        </p:nvCxnSpPr>
        <p:spPr>
          <a:xfrm flipH="1">
            <a:off x="3235172" y="2272767"/>
            <a:ext cx="2207227" cy="1233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1901393" y="3414311"/>
            <a:ext cx="1261778" cy="2308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b="0" dirty="0" err="1" smtClean="0">
                <a:effectLst/>
              </a:rPr>
              <a:t>Retourne</a:t>
            </a:r>
            <a:r>
              <a:rPr lang="en-US" sz="900" b="0" dirty="0" smtClean="0">
                <a:effectLst/>
              </a:rPr>
              <a:t> le Template </a:t>
            </a:r>
            <a:endParaRPr lang="en-US" sz="900" b="0" dirty="0">
              <a:effectLst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628680" y="3760953"/>
            <a:ext cx="1812961" cy="113230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221994" y="5401476"/>
            <a:ext cx="3939478" cy="1138773"/>
          </a:xfrm>
          <a:prstGeom prst="rect">
            <a:avLst/>
          </a:prstGeom>
          <a:solidFill>
            <a:srgbClr val="84C0F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SCHEMATISATION D UNE REQUETE DE A A Z </a:t>
            </a:r>
          </a:p>
          <a:p>
            <a:pPr algn="ctr"/>
            <a:r>
              <a:rPr lang="en-US" i="1" dirty="0" smtClean="0"/>
              <a:t>(</a:t>
            </a:r>
            <a:r>
              <a:rPr lang="en-US" i="1" dirty="0" err="1" smtClean="0"/>
              <a:t>Exemple</a:t>
            </a:r>
            <a:r>
              <a:rPr lang="en-US" i="1" dirty="0" smtClean="0"/>
              <a:t> de “article details”)</a:t>
            </a:r>
            <a:endParaRPr lang="en-US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108" y="749210"/>
            <a:ext cx="1103938" cy="180075"/>
          </a:xfrm>
          <a:prstGeom prst="rect">
            <a:avLst/>
          </a:prstGeom>
        </p:spPr>
      </p:pic>
      <p:cxnSp>
        <p:nvCxnSpPr>
          <p:cNvPr id="61" name="Straight Arrow Connector 60"/>
          <p:cNvCxnSpPr/>
          <p:nvPr/>
        </p:nvCxnSpPr>
        <p:spPr>
          <a:xfrm flipH="1">
            <a:off x="6655404" y="2956527"/>
            <a:ext cx="2911764" cy="15148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6891435" y="2887437"/>
            <a:ext cx="2568392" cy="8264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8091632" y="3219907"/>
            <a:ext cx="2073535" cy="12029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7014706" y="5490688"/>
            <a:ext cx="1252266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600" dirty="0" smtClean="0"/>
              <a:t>{       </a:t>
            </a:r>
          </a:p>
          <a:p>
            <a:r>
              <a:rPr lang="en-US" sz="600" dirty="0" smtClean="0"/>
              <a:t> </a:t>
            </a:r>
            <a:r>
              <a:rPr lang="en-US" sz="600" dirty="0"/>
              <a:t>"body": "Innovation is part of world",       </a:t>
            </a:r>
            <a:endParaRPr lang="en-US" sz="600" dirty="0" smtClean="0"/>
          </a:p>
          <a:p>
            <a:r>
              <a:rPr lang="en-US" sz="600" dirty="0" smtClean="0"/>
              <a:t>  "</a:t>
            </a:r>
            <a:r>
              <a:rPr lang="en-US" sz="600" dirty="0" err="1"/>
              <a:t>creation_date</a:t>
            </a:r>
            <a:r>
              <a:rPr lang="en-US" sz="600" dirty="0"/>
              <a:t>": "04/18/20/12/2020 15:12:01",        </a:t>
            </a:r>
            <a:endParaRPr lang="en-US" sz="600" dirty="0" smtClean="0"/>
          </a:p>
          <a:p>
            <a:r>
              <a:rPr lang="en-US" sz="600" dirty="0" smtClean="0"/>
              <a:t>"</a:t>
            </a:r>
            <a:r>
              <a:rPr lang="en-US" sz="600" dirty="0"/>
              <a:t>id": 1,       </a:t>
            </a:r>
            <a:endParaRPr lang="en-US" sz="600" dirty="0" smtClean="0"/>
          </a:p>
          <a:p>
            <a:r>
              <a:rPr lang="en-US" sz="600" dirty="0" smtClean="0"/>
              <a:t> </a:t>
            </a:r>
            <a:r>
              <a:rPr lang="en-US" sz="600" dirty="0"/>
              <a:t>"title": "</a:t>
            </a:r>
            <a:r>
              <a:rPr lang="en-US" sz="600" dirty="0" err="1"/>
              <a:t>lol</a:t>
            </a:r>
            <a:r>
              <a:rPr lang="en-US" sz="600" dirty="0"/>
              <a:t>",        </a:t>
            </a:r>
            <a:endParaRPr lang="en-US" sz="600" dirty="0" smtClean="0"/>
          </a:p>
          <a:p>
            <a:r>
              <a:rPr lang="en-US" sz="600" dirty="0" smtClean="0"/>
              <a:t>"</a:t>
            </a:r>
            <a:r>
              <a:rPr lang="en-US" sz="600" dirty="0" err="1"/>
              <a:t>user_id</a:t>
            </a:r>
            <a:r>
              <a:rPr lang="en-US" sz="600" dirty="0"/>
              <a:t>": 1    </a:t>
            </a:r>
            <a:r>
              <a:rPr lang="en-US" sz="600" dirty="0" smtClean="0"/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4986264" y="4917431"/>
            <a:ext cx="1739580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600" dirty="0" smtClean="0"/>
              <a:t>[            </a:t>
            </a:r>
            <a:r>
              <a:rPr lang="en-US" sz="600" dirty="0"/>
              <a:t>{              </a:t>
            </a:r>
            <a:endParaRPr lang="en-US" sz="600" dirty="0" smtClean="0"/>
          </a:p>
          <a:p>
            <a:r>
              <a:rPr lang="en-US" sz="600" dirty="0" smtClean="0"/>
              <a:t>  </a:t>
            </a:r>
            <a:r>
              <a:rPr lang="en-US" sz="600" dirty="0"/>
              <a:t>"</a:t>
            </a:r>
            <a:r>
              <a:rPr lang="en-US" sz="600" dirty="0" err="1"/>
              <a:t>article_id</a:t>
            </a:r>
            <a:r>
              <a:rPr lang="en-US" sz="600" dirty="0"/>
              <a:t>": 1,             </a:t>
            </a:r>
            <a:endParaRPr lang="en-US" sz="600" dirty="0" smtClean="0"/>
          </a:p>
          <a:p>
            <a:r>
              <a:rPr lang="en-US" sz="600" dirty="0" smtClean="0"/>
              <a:t>   </a:t>
            </a:r>
            <a:r>
              <a:rPr lang="en-US" sz="600" dirty="0"/>
              <a:t>"</a:t>
            </a:r>
            <a:r>
              <a:rPr lang="en-US" sz="600" dirty="0" err="1"/>
              <a:t>creation_date</a:t>
            </a:r>
            <a:r>
              <a:rPr lang="en-US" sz="600" dirty="0"/>
              <a:t>": "04/18/20/13/2020 15:13:41",               </a:t>
            </a:r>
            <a:endParaRPr lang="en-US" sz="600" dirty="0" smtClean="0"/>
          </a:p>
          <a:p>
            <a:r>
              <a:rPr lang="en-US" sz="600" dirty="0" smtClean="0"/>
              <a:t> </a:t>
            </a:r>
            <a:r>
              <a:rPr lang="en-US" sz="600" dirty="0"/>
              <a:t>"id": 1,               </a:t>
            </a:r>
            <a:endParaRPr lang="en-US" sz="600" dirty="0" smtClean="0"/>
          </a:p>
          <a:p>
            <a:r>
              <a:rPr lang="en-US" sz="600" dirty="0" smtClean="0"/>
              <a:t> </a:t>
            </a:r>
            <a:r>
              <a:rPr lang="en-US" sz="600" dirty="0"/>
              <a:t>"message": "its so cool",               </a:t>
            </a:r>
            <a:endParaRPr lang="en-US" sz="600" dirty="0" smtClean="0"/>
          </a:p>
          <a:p>
            <a:r>
              <a:rPr lang="en-US" sz="600" dirty="0" smtClean="0"/>
              <a:t> </a:t>
            </a:r>
            <a:r>
              <a:rPr lang="en-US" sz="600" dirty="0"/>
              <a:t>"</a:t>
            </a:r>
            <a:r>
              <a:rPr lang="en-US" sz="600" dirty="0" err="1"/>
              <a:t>user_id</a:t>
            </a:r>
            <a:r>
              <a:rPr lang="en-US" sz="600" dirty="0"/>
              <a:t>": 1            },           </a:t>
            </a:r>
            <a:endParaRPr lang="en-US" sz="600" dirty="0" smtClean="0"/>
          </a:p>
          <a:p>
            <a:endParaRPr lang="en-US" sz="600" dirty="0"/>
          </a:p>
          <a:p>
            <a:r>
              <a:rPr lang="en-US" sz="600" dirty="0" smtClean="0"/>
              <a:t> </a:t>
            </a:r>
            <a:r>
              <a:rPr lang="en-US" sz="600" dirty="0"/>
              <a:t>{               </a:t>
            </a:r>
            <a:endParaRPr lang="en-US" sz="600" dirty="0" smtClean="0"/>
          </a:p>
          <a:p>
            <a:r>
              <a:rPr lang="en-US" sz="600" dirty="0" smtClean="0"/>
              <a:t> </a:t>
            </a:r>
            <a:r>
              <a:rPr lang="en-US" sz="600" dirty="0"/>
              <a:t>"</a:t>
            </a:r>
            <a:r>
              <a:rPr lang="en-US" sz="600" dirty="0" err="1"/>
              <a:t>article_id</a:t>
            </a:r>
            <a:r>
              <a:rPr lang="en-US" sz="600" dirty="0"/>
              <a:t>": 1,               </a:t>
            </a:r>
            <a:endParaRPr lang="en-US" sz="600" dirty="0" smtClean="0"/>
          </a:p>
          <a:p>
            <a:r>
              <a:rPr lang="en-US" sz="600" dirty="0" smtClean="0"/>
              <a:t> </a:t>
            </a:r>
            <a:r>
              <a:rPr lang="en-US" sz="600" dirty="0"/>
              <a:t>"</a:t>
            </a:r>
            <a:r>
              <a:rPr lang="en-US" sz="600" dirty="0" err="1"/>
              <a:t>creation_date</a:t>
            </a:r>
            <a:r>
              <a:rPr lang="en-US" sz="600" dirty="0"/>
              <a:t>": "04/18/20/13/2020 15:13:53",                </a:t>
            </a:r>
            <a:endParaRPr lang="en-US" sz="600" dirty="0" smtClean="0"/>
          </a:p>
          <a:p>
            <a:r>
              <a:rPr lang="en-US" sz="600" dirty="0" smtClean="0"/>
              <a:t>"</a:t>
            </a:r>
            <a:r>
              <a:rPr lang="en-US" sz="600" dirty="0"/>
              <a:t>id": 2,                </a:t>
            </a:r>
            <a:endParaRPr lang="en-US" sz="600" dirty="0" smtClean="0"/>
          </a:p>
          <a:p>
            <a:r>
              <a:rPr lang="en-US" sz="600" dirty="0" smtClean="0"/>
              <a:t>"</a:t>
            </a:r>
            <a:r>
              <a:rPr lang="en-US" sz="600" dirty="0"/>
              <a:t>message": "its bad",                </a:t>
            </a:r>
            <a:endParaRPr lang="en-US" sz="600" dirty="0" smtClean="0"/>
          </a:p>
          <a:p>
            <a:r>
              <a:rPr lang="en-US" sz="600" dirty="0" smtClean="0"/>
              <a:t>"</a:t>
            </a:r>
            <a:r>
              <a:rPr lang="en-US" sz="600" dirty="0" err="1"/>
              <a:t>user_id</a:t>
            </a:r>
            <a:r>
              <a:rPr lang="en-US" sz="600" dirty="0"/>
              <a:t>": 1            </a:t>
            </a:r>
            <a:r>
              <a:rPr lang="en-US" sz="600" dirty="0" smtClean="0"/>
              <a:t>}            </a:t>
            </a:r>
          </a:p>
          <a:p>
            <a:r>
              <a:rPr lang="en-US" sz="600" dirty="0" smtClean="0"/>
              <a:t>]</a:t>
            </a:r>
            <a:endParaRPr lang="en-US" sz="600" dirty="0"/>
          </a:p>
        </p:txBody>
      </p:sp>
      <p:sp>
        <p:nvSpPr>
          <p:cNvPr id="74" name="TextBox 73"/>
          <p:cNvSpPr txBox="1"/>
          <p:nvPr/>
        </p:nvSpPr>
        <p:spPr>
          <a:xfrm>
            <a:off x="8905659" y="5262977"/>
            <a:ext cx="1888446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La </a:t>
            </a:r>
            <a:r>
              <a:rPr lang="fr-FR" sz="1000" dirty="0" err="1" smtClean="0"/>
              <a:t>db</a:t>
            </a:r>
            <a:r>
              <a:rPr lang="fr-FR" sz="1000" dirty="0" smtClean="0"/>
              <a:t> prend en compte la demande , renvoi une </a:t>
            </a:r>
            <a:r>
              <a:rPr lang="fr-FR" sz="1000" dirty="0" err="1" smtClean="0"/>
              <a:t>list</a:t>
            </a:r>
            <a:r>
              <a:rPr lang="fr-FR" sz="1000" dirty="0" smtClean="0"/>
              <a:t> et le Controller l insère dans le </a:t>
            </a:r>
            <a:r>
              <a:rPr lang="fr-FR" sz="1000" dirty="0" err="1" smtClean="0"/>
              <a:t>dict</a:t>
            </a:r>
            <a:r>
              <a:rPr lang="fr-FR" sz="1000" dirty="0" smtClean="0"/>
              <a:t> de articles</a:t>
            </a:r>
            <a:endParaRPr lang="fr-FR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8"/>
          <a:stretch/>
        </p:blipFill>
        <p:spPr>
          <a:xfrm>
            <a:off x="7301317" y="2375981"/>
            <a:ext cx="1352865" cy="1481260"/>
          </a:xfrm>
          <a:prstGeom prst="rect">
            <a:avLst/>
          </a:prstGeom>
        </p:spPr>
      </p:pic>
      <p:pic>
        <p:nvPicPr>
          <p:cNvPr id="85" name="Picture 6" descr="cône Curseur - Téléchargement gratuit en PNG et vecteur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041" y="2412995"/>
            <a:ext cx="249363" cy="24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/>
          <p:cNvSpPr txBox="1"/>
          <p:nvPr/>
        </p:nvSpPr>
        <p:spPr>
          <a:xfrm>
            <a:off x="4754576" y="3862374"/>
            <a:ext cx="1749515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Le Controller appelle la DB pour qu’elle lui renvoi l article </a:t>
            </a:r>
          </a:p>
          <a:p>
            <a:r>
              <a:rPr lang="fr-FR" sz="1000" dirty="0" smtClean="0"/>
              <a:t>Puis rappelle la </a:t>
            </a:r>
            <a:r>
              <a:rPr lang="fr-FR" sz="1000" dirty="0" err="1" smtClean="0"/>
              <a:t>db</a:t>
            </a:r>
            <a:r>
              <a:rPr lang="fr-FR" sz="1000" dirty="0" smtClean="0"/>
              <a:t> pour avoir tous les commentaires lies a cet article</a:t>
            </a:r>
            <a:endParaRPr lang="fr-FR" sz="1000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80"/>
          <a:stretch/>
        </p:blipFill>
        <p:spPr>
          <a:xfrm>
            <a:off x="1643108" y="2011991"/>
            <a:ext cx="1737970" cy="798652"/>
          </a:xfrm>
          <a:prstGeom prst="rect">
            <a:avLst/>
          </a:prstGeom>
        </p:spPr>
      </p:pic>
      <p:sp>
        <p:nvSpPr>
          <p:cNvPr id="90" name="Oval 89"/>
          <p:cNvSpPr/>
          <p:nvPr/>
        </p:nvSpPr>
        <p:spPr>
          <a:xfrm>
            <a:off x="6336810" y="3631082"/>
            <a:ext cx="475974" cy="42138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ysClr val="windowText" lastClr="000000"/>
                </a:solidFill>
              </a:rPr>
              <a:t>5a</a:t>
            </a:r>
            <a:endParaRPr 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6232964" y="4525799"/>
            <a:ext cx="514576" cy="4380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ysClr val="windowText" lastClr="000000"/>
                </a:solidFill>
              </a:rPr>
              <a:t>5b</a:t>
            </a:r>
            <a:endParaRPr 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918699" y="5028124"/>
            <a:ext cx="13028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 smtClean="0">
                <a:solidFill>
                  <a:srgbClr val="0070C0"/>
                </a:solidFill>
              </a:rPr>
              <a:t>Base de données (</a:t>
            </a:r>
            <a:r>
              <a:rPr lang="fr-FR" sz="1000" b="1" dirty="0" err="1" smtClean="0">
                <a:solidFill>
                  <a:srgbClr val="0070C0"/>
                </a:solidFill>
              </a:rPr>
              <a:t>sqlite</a:t>
            </a:r>
            <a:r>
              <a:rPr lang="fr-FR" sz="1000" b="1" dirty="0" smtClean="0">
                <a:solidFill>
                  <a:srgbClr val="0070C0"/>
                </a:solidFill>
              </a:rPr>
              <a:t> 3)</a:t>
            </a:r>
          </a:p>
        </p:txBody>
      </p:sp>
      <p:sp>
        <p:nvSpPr>
          <p:cNvPr id="103" name="Oval 102"/>
          <p:cNvSpPr/>
          <p:nvPr/>
        </p:nvSpPr>
        <p:spPr>
          <a:xfrm>
            <a:off x="10475710" y="5018872"/>
            <a:ext cx="514576" cy="4380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6</a:t>
            </a:r>
            <a:r>
              <a:rPr lang="en-US" sz="1200" b="1" smtClean="0">
                <a:solidFill>
                  <a:sysClr val="windowText" lastClr="000000"/>
                </a:solidFill>
              </a:rPr>
              <a:t>b</a:t>
            </a:r>
            <a:endParaRPr 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10013553" y="4121328"/>
            <a:ext cx="514576" cy="4380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mtClean="0">
                <a:solidFill>
                  <a:sysClr val="windowText" lastClr="000000"/>
                </a:solidFill>
              </a:rPr>
              <a:t>6</a:t>
            </a:r>
            <a:r>
              <a:rPr lang="en-US" sz="1200" b="1">
                <a:solidFill>
                  <a:sysClr val="windowText" lastClr="000000"/>
                </a:solidFill>
              </a:rPr>
              <a:t>a</a:t>
            </a:r>
            <a:endParaRPr 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5910451" y="5946133"/>
            <a:ext cx="475974" cy="42138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ysClr val="windowText" lastClr="000000"/>
                </a:solidFill>
              </a:rPr>
              <a:t>5a</a:t>
            </a:r>
            <a:endParaRPr 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8174473" y="5909087"/>
            <a:ext cx="514576" cy="4380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ysClr val="windowText" lastClr="000000"/>
                </a:solidFill>
              </a:rPr>
              <a:t>5b</a:t>
            </a:r>
            <a:endParaRPr 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8600312" y="2436023"/>
            <a:ext cx="343521" cy="3083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ysClr val="windowText" lastClr="000000"/>
                </a:solidFill>
              </a:rPr>
              <a:t>7</a:t>
            </a:r>
            <a:endParaRPr lang="en-US" b="1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80"/>
          <a:stretch/>
        </p:blipFill>
        <p:spPr>
          <a:xfrm>
            <a:off x="1651207" y="3771479"/>
            <a:ext cx="1782700" cy="798652"/>
          </a:xfrm>
          <a:prstGeom prst="rect">
            <a:avLst/>
          </a:prstGeom>
        </p:spPr>
      </p:pic>
      <p:pic>
        <p:nvPicPr>
          <p:cNvPr id="68" name="Picture 2" descr="nformatique Utilisateur Icon - Image gratuite sur Pixaba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55" y="1863388"/>
            <a:ext cx="811660" cy="81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t="-1098" r="-100" b="52631"/>
          <a:stretch/>
        </p:blipFill>
        <p:spPr>
          <a:xfrm>
            <a:off x="1720421" y="2359563"/>
            <a:ext cx="1636196" cy="451201"/>
          </a:xfrm>
          <a:prstGeom prst="rect">
            <a:avLst/>
          </a:prstGeom>
        </p:spPr>
      </p:pic>
      <p:pic>
        <p:nvPicPr>
          <p:cNvPr id="71" name="Picture 6" descr="cône Curseur - Téléchargement gratuit en PNG et vecteur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223" y="2643068"/>
            <a:ext cx="249363" cy="24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32" y="4044994"/>
            <a:ext cx="684522" cy="75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0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571931" y="540530"/>
            <a:ext cx="7403759" cy="592489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4873" y="401477"/>
            <a:ext cx="2325252" cy="600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100" dirty="0" smtClean="0"/>
              <a:t>Le client se connecte au serveur, envoi une requête </a:t>
            </a:r>
            <a:r>
              <a:rPr lang="fr-FR" sz="1100" dirty="0" smtClean="0">
                <a:solidFill>
                  <a:srgbClr val="FF0000"/>
                </a:solidFill>
              </a:rPr>
              <a:t>de Type POST </a:t>
            </a:r>
            <a:r>
              <a:rPr lang="fr-FR" sz="1100" dirty="0" smtClean="0"/>
              <a:t>et demande a se connecter</a:t>
            </a:r>
            <a:endParaRPr lang="fr-FR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342678" y="2446087"/>
            <a:ext cx="1190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L’utilisateur clique sur le bouton </a:t>
            </a:r>
            <a:endParaRPr lang="fr-FR" sz="1000" dirty="0"/>
          </a:p>
        </p:txBody>
      </p:sp>
      <p:sp>
        <p:nvSpPr>
          <p:cNvPr id="22" name="Rectangle 21"/>
          <p:cNvSpPr/>
          <p:nvPr/>
        </p:nvSpPr>
        <p:spPr>
          <a:xfrm>
            <a:off x="1617839" y="1779319"/>
            <a:ext cx="1812961" cy="113230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608945" y="1242924"/>
            <a:ext cx="18218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002060"/>
                </a:solidFill>
              </a:rPr>
              <a:t>CLIENT  </a:t>
            </a:r>
          </a:p>
          <a:p>
            <a:r>
              <a:rPr lang="fr-FR" sz="1000" dirty="0" smtClean="0"/>
              <a:t>navigateur web (Chrome)</a:t>
            </a:r>
            <a:endParaRPr lang="fr-FR" sz="1000" dirty="0"/>
          </a:p>
        </p:txBody>
      </p:sp>
      <p:sp>
        <p:nvSpPr>
          <p:cNvPr id="25" name="Rectangle 24"/>
          <p:cNvSpPr/>
          <p:nvPr/>
        </p:nvSpPr>
        <p:spPr>
          <a:xfrm>
            <a:off x="2846780" y="565172"/>
            <a:ext cx="5959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 smtClean="0"/>
              <a:t>POST</a:t>
            </a:r>
          </a:p>
        </p:txBody>
      </p:sp>
      <p:cxnSp>
        <p:nvCxnSpPr>
          <p:cNvPr id="17" name="Elbow Connector 16"/>
          <p:cNvCxnSpPr/>
          <p:nvPr/>
        </p:nvCxnSpPr>
        <p:spPr>
          <a:xfrm flipV="1">
            <a:off x="3430800" y="1063256"/>
            <a:ext cx="1141131" cy="969840"/>
          </a:xfrm>
          <a:prstGeom prst="bentConnector3">
            <a:avLst>
              <a:gd name="adj1" fmla="val 1459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552139" y="948030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54209" y="143249"/>
            <a:ext cx="248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smtClean="0">
                <a:solidFill>
                  <a:srgbClr val="7030A0"/>
                </a:solidFill>
              </a:rPr>
              <a:t>SERVEUR : ordinateur</a:t>
            </a:r>
            <a:endParaRPr lang="fr-FR" sz="1600" b="1" dirty="0" smtClean="0">
              <a:solidFill>
                <a:srgbClr val="7030A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341721" y="1424924"/>
            <a:ext cx="1812961" cy="1132309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082917" y="1895510"/>
            <a:ext cx="1812961" cy="1141149"/>
          </a:xfrm>
          <a:prstGeom prst="rect">
            <a:avLst/>
          </a:prstGeom>
          <a:noFill/>
          <a:ln w="12700">
            <a:solidFill>
              <a:srgbClr val="EF84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026547" y="1146278"/>
            <a:ext cx="2427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2">
                    <a:lumMod val="75000"/>
                  </a:schemeClr>
                </a:solidFill>
              </a:rPr>
              <a:t>MICROSERVICE User Interface</a:t>
            </a:r>
            <a:endParaRPr lang="fr-FR" sz="1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332343" y="1622196"/>
            <a:ext cx="1713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 smtClean="0">
                <a:solidFill>
                  <a:srgbClr val="EF84EE"/>
                </a:solidFill>
              </a:rPr>
              <a:t>MICROSERVICE Back end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928410" y="2106529"/>
            <a:ext cx="2226072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 err="1" smtClean="0"/>
              <a:t>Ui</a:t>
            </a:r>
            <a:r>
              <a:rPr lang="fr-FR" sz="1000" dirty="0" smtClean="0"/>
              <a:t> </a:t>
            </a:r>
            <a:r>
              <a:rPr lang="fr-FR" sz="1000" dirty="0" smtClean="0">
                <a:solidFill>
                  <a:srgbClr val="FF0000"/>
                </a:solidFill>
              </a:rPr>
              <a:t>Reçoit la requête GET </a:t>
            </a:r>
            <a:r>
              <a:rPr lang="fr-FR" sz="1000" dirty="0" smtClean="0"/>
              <a:t>et on regarde quelle route est associée et quel contrôleur appel</a:t>
            </a:r>
            <a:r>
              <a:rPr lang="en-US" sz="1000" dirty="0" err="1" smtClean="0"/>
              <a:t>er</a:t>
            </a:r>
            <a:endParaRPr lang="en-US" sz="1000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5217013" y="1502320"/>
            <a:ext cx="12436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ROUTEUR +</a:t>
            </a:r>
          </a:p>
          <a:p>
            <a:pPr algn="ctr"/>
            <a:endParaRPr lang="fr-FR" sz="1000" dirty="0"/>
          </a:p>
          <a:p>
            <a:pPr algn="ctr"/>
            <a:r>
              <a:rPr lang="fr-FR" sz="1000" dirty="0" smtClean="0"/>
              <a:t> CONTROLLER</a:t>
            </a:r>
            <a:endParaRPr lang="fr-FR" sz="1000" dirty="0"/>
          </a:p>
        </p:txBody>
      </p:sp>
      <p:sp>
        <p:nvSpPr>
          <p:cNvPr id="30" name="AutoShape 8" descr="https://files.slack.com/files-pri/TTKURJBDL-F0126D7EHTN/screenshot_2020-04-17_at_00.47.51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10" descr="https://files.slack.com/files-pri/TTKURJBDL-F0126D7EHTN/screenshot_2020-04-17_at_00.47.51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2" name="Straight Arrow Connector 41"/>
          <p:cNvCxnSpPr>
            <a:stCxn id="34" idx="3"/>
          </p:cNvCxnSpPr>
          <p:nvPr/>
        </p:nvCxnSpPr>
        <p:spPr>
          <a:xfrm>
            <a:off x="7154682" y="1991079"/>
            <a:ext cx="1925931" cy="71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7006898" y="2384557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196512" y="1673267"/>
            <a:ext cx="969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b="1" dirty="0" smtClean="0"/>
              <a:t>REST POST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077692" y="2016863"/>
            <a:ext cx="17164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ROUTEUR  </a:t>
            </a:r>
            <a:r>
              <a:rPr lang="fr-FR" sz="1000" dirty="0"/>
              <a:t>@</a:t>
            </a:r>
            <a:r>
              <a:rPr lang="fr-FR" sz="1000" dirty="0" err="1"/>
              <a:t>app.route</a:t>
            </a:r>
            <a:r>
              <a:rPr lang="fr-FR" sz="1000" dirty="0" smtClean="0"/>
              <a:t>(’/login/’)</a:t>
            </a:r>
          </a:p>
          <a:p>
            <a:pPr algn="ctr"/>
            <a:endParaRPr lang="fr-FR" sz="1000" dirty="0" smtClean="0"/>
          </a:p>
          <a:p>
            <a:pPr algn="ctr"/>
            <a:endParaRPr lang="fr-FR" sz="1000" dirty="0"/>
          </a:p>
          <a:p>
            <a:pPr algn="ctr"/>
            <a:r>
              <a:rPr lang="fr-FR" sz="1000" dirty="0" smtClean="0"/>
              <a:t> CONTROLLER (session/</a:t>
            </a:r>
            <a:r>
              <a:rPr lang="fr-FR" sz="1000" dirty="0" err="1" smtClean="0"/>
              <a:t>create</a:t>
            </a:r>
            <a:r>
              <a:rPr lang="fr-FR" sz="1000" dirty="0" smtClean="0"/>
              <a:t>)</a:t>
            </a:r>
            <a:endParaRPr lang="fr-FR" sz="1000" dirty="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9935898" y="2456522"/>
            <a:ext cx="0" cy="188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6" name="Picture 12" descr="atabase integration | Konn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560" y="4380096"/>
            <a:ext cx="1073343" cy="107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7143789" y="5484754"/>
            <a:ext cx="1302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 smtClean="0">
                <a:solidFill>
                  <a:srgbClr val="0070C0"/>
                </a:solidFill>
              </a:rPr>
              <a:t>Base </a:t>
            </a:r>
            <a:r>
              <a:rPr lang="fr-FR" sz="1000" b="1" smtClean="0">
                <a:solidFill>
                  <a:srgbClr val="0070C0"/>
                </a:solidFill>
              </a:rPr>
              <a:t>de données </a:t>
            </a:r>
            <a:r>
              <a:rPr lang="fr-FR" sz="1000" b="1" dirty="0" smtClean="0">
                <a:solidFill>
                  <a:srgbClr val="0070C0"/>
                </a:solidFill>
              </a:rPr>
              <a:t>(</a:t>
            </a:r>
            <a:r>
              <a:rPr lang="fr-FR" sz="1000" b="1" dirty="0" err="1" smtClean="0">
                <a:solidFill>
                  <a:srgbClr val="0070C0"/>
                </a:solidFill>
              </a:rPr>
              <a:t>sqlite</a:t>
            </a:r>
            <a:r>
              <a:rPr lang="fr-FR" sz="1000" b="1" dirty="0" smtClean="0">
                <a:solidFill>
                  <a:srgbClr val="0070C0"/>
                </a:solidFill>
              </a:rPr>
              <a:t> 3)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049164" y="4639768"/>
            <a:ext cx="2154904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Le </a:t>
            </a:r>
            <a:r>
              <a:rPr lang="fr-FR" sz="1000" dirty="0" err="1" smtClean="0"/>
              <a:t>controller</a:t>
            </a:r>
            <a:r>
              <a:rPr lang="fr-FR" sz="1000" dirty="0" smtClean="0"/>
              <a:t> check dans la table user pour voir si l utilisateur existe et vérifie le mot de passe 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833227" y="986626"/>
            <a:ext cx="6842030" cy="5325684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7293935" y="659571"/>
            <a:ext cx="1601587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UI  Controller FAIT APPEL : fait une </a:t>
            </a:r>
            <a:r>
              <a:rPr lang="fr-FR" sz="1000" dirty="0" smtClean="0">
                <a:solidFill>
                  <a:srgbClr val="FF0000"/>
                </a:solidFill>
              </a:rPr>
              <a:t>requête REST de type POST </a:t>
            </a:r>
            <a:r>
              <a:rPr lang="fr-FR" sz="1000" dirty="0" smtClean="0"/>
              <a:t>afin d'obtenir la réponse correspondant a la L action demandée</a:t>
            </a:r>
            <a:endParaRPr lang="fr-FR" sz="1000" dirty="0"/>
          </a:p>
        </p:txBody>
      </p:sp>
      <p:sp>
        <p:nvSpPr>
          <p:cNvPr id="78" name="Oval 77"/>
          <p:cNvSpPr/>
          <p:nvPr/>
        </p:nvSpPr>
        <p:spPr>
          <a:xfrm>
            <a:off x="8734171" y="678281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574607" y="691699"/>
            <a:ext cx="1781623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Back end Rooter </a:t>
            </a:r>
            <a:r>
              <a:rPr lang="fr-FR" sz="1100" dirty="0" smtClean="0">
                <a:solidFill>
                  <a:srgbClr val="FF0000"/>
                </a:solidFill>
              </a:rPr>
              <a:t>Reçoit la requête POST </a:t>
            </a:r>
            <a:r>
              <a:rPr lang="fr-FR" sz="1100" dirty="0" smtClean="0"/>
              <a:t>et on regarde quelle route est associée et quel contrôleur appel</a:t>
            </a:r>
            <a:r>
              <a:rPr lang="en-US" sz="1100" dirty="0" err="1" smtClean="0"/>
              <a:t>er</a:t>
            </a:r>
            <a:endParaRPr lang="fr-FR" sz="1100" dirty="0"/>
          </a:p>
        </p:txBody>
      </p:sp>
      <p:sp>
        <p:nvSpPr>
          <p:cNvPr id="80" name="Oval 79"/>
          <p:cNvSpPr/>
          <p:nvPr/>
        </p:nvSpPr>
        <p:spPr>
          <a:xfrm>
            <a:off x="11045835" y="1346760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4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198307" y="643478"/>
            <a:ext cx="248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smtClean="0">
                <a:solidFill>
                  <a:srgbClr val="00B050"/>
                </a:solidFill>
              </a:rPr>
              <a:t>APPLICATION</a:t>
            </a:r>
            <a:endParaRPr lang="fr-FR" sz="1600" b="1" dirty="0" smtClean="0">
              <a:solidFill>
                <a:srgbClr val="00B050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0515339" y="2890341"/>
            <a:ext cx="1196910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900" b="0" dirty="0" smtClean="0">
                <a:effectLst/>
              </a:rPr>
              <a:t>Le rooter récupère le </a:t>
            </a:r>
            <a:r>
              <a:rPr lang="fr-FR" sz="900" b="0" dirty="0" err="1" smtClean="0">
                <a:effectLst/>
              </a:rPr>
              <a:t>dict</a:t>
            </a:r>
            <a:r>
              <a:rPr lang="fr-FR" sz="900" b="0" dirty="0" smtClean="0">
                <a:effectLst/>
              </a:rPr>
              <a:t> du Controller et le met dans la partie data de la réponse, le transforme en </a:t>
            </a:r>
            <a:r>
              <a:rPr lang="fr-FR" sz="900" b="0" dirty="0" err="1" smtClean="0">
                <a:effectLst/>
              </a:rPr>
              <a:t>json</a:t>
            </a:r>
            <a:r>
              <a:rPr lang="fr-FR" sz="900" b="0" dirty="0" smtClean="0">
                <a:effectLst/>
              </a:rPr>
              <a:t> répond a UI</a:t>
            </a:r>
            <a:endParaRPr lang="fr-FR" sz="900" b="0" dirty="0">
              <a:effectLst/>
            </a:endParaRPr>
          </a:p>
        </p:txBody>
      </p:sp>
      <p:sp>
        <p:nvSpPr>
          <p:cNvPr id="88" name="Oval 87"/>
          <p:cNvSpPr/>
          <p:nvPr/>
        </p:nvSpPr>
        <p:spPr>
          <a:xfrm>
            <a:off x="11521952" y="2644618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8</a:t>
            </a:r>
          </a:p>
        </p:txBody>
      </p:sp>
      <p:cxnSp>
        <p:nvCxnSpPr>
          <p:cNvPr id="92" name="Straight Arrow Connector 91"/>
          <p:cNvCxnSpPr/>
          <p:nvPr/>
        </p:nvCxnSpPr>
        <p:spPr>
          <a:xfrm flipH="1">
            <a:off x="8320074" y="3203532"/>
            <a:ext cx="1368735" cy="13583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7180987" y="2293174"/>
            <a:ext cx="1886477" cy="131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7437821" y="2454128"/>
            <a:ext cx="1486647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500" b="1" dirty="0" smtClean="0">
                <a:effectLst/>
                <a:latin typeface="Calibri" charset="0"/>
                <a:ea typeface="Calibri" charset="0"/>
                <a:cs typeface="Calibri" charset="0"/>
              </a:rPr>
              <a:t>"data": [</a:t>
            </a:r>
          </a:p>
          <a:p>
            <a:r>
              <a:rPr lang="en-US" sz="500" dirty="0"/>
              <a:t>{        </a:t>
            </a:r>
          </a:p>
          <a:p>
            <a:r>
              <a:rPr lang="en-US" sz="500" dirty="0"/>
              <a:t>"token": "b'eyJ0eXAiOiJKV1QiLCJhbGciOiJIUzI1NiJ9.eyJ1c2VybmFtZSI6ImxhdXJhIiwiZW1haWwiOiJsYXVyYS5iYXVkZWFuQG9yYW5nZS5mciJ9.XvPZVwskLenZ9fongYyAuOEcBBFY7UeRCnH7F5PTBTw'",       </a:t>
            </a:r>
            <a:endParaRPr lang="en-US" sz="500" dirty="0" smtClean="0"/>
          </a:p>
          <a:p>
            <a:r>
              <a:rPr lang="en-US" sz="500" dirty="0" smtClean="0"/>
              <a:t> </a:t>
            </a:r>
            <a:r>
              <a:rPr lang="en-US" sz="500" dirty="0"/>
              <a:t>"user":</a:t>
            </a:r>
          </a:p>
          <a:p>
            <a:r>
              <a:rPr lang="en-US" sz="500" dirty="0"/>
              <a:t> {           </a:t>
            </a:r>
          </a:p>
          <a:p>
            <a:r>
              <a:rPr lang="en-US" sz="500" dirty="0"/>
              <a:t> "email": "</a:t>
            </a:r>
            <a:r>
              <a:rPr lang="en-US" sz="500" dirty="0" err="1" smtClean="0"/>
              <a:t>laura@gmail.com</a:t>
            </a:r>
            <a:r>
              <a:rPr lang="en-US" sz="500" dirty="0" smtClean="0"/>
              <a:t>.",            </a:t>
            </a:r>
            <a:endParaRPr lang="en-US" sz="500" dirty="0"/>
          </a:p>
          <a:p>
            <a:r>
              <a:rPr lang="en-US" sz="500" dirty="0"/>
              <a:t>"id": 3,            </a:t>
            </a:r>
          </a:p>
          <a:p>
            <a:r>
              <a:rPr lang="en-US" sz="500" dirty="0"/>
              <a:t>"password”:"$5$rounds=535000$yhniV17Cqu70Kacb$iWRa8Vy4bTI6Hw638w3qgpf6sLEE7aNmp1YHKoGYBI3",           </a:t>
            </a:r>
          </a:p>
          <a:p>
            <a:r>
              <a:rPr lang="en-US" sz="500" dirty="0"/>
              <a:t> "username": "</a:t>
            </a:r>
            <a:r>
              <a:rPr lang="en-US" sz="500" dirty="0" err="1"/>
              <a:t>laura</a:t>
            </a:r>
            <a:r>
              <a:rPr lang="en-US" sz="500" dirty="0"/>
              <a:t>"       </a:t>
            </a:r>
          </a:p>
          <a:p>
            <a:r>
              <a:rPr lang="en-US" sz="500" dirty="0"/>
              <a:t> }   </a:t>
            </a:r>
          </a:p>
          <a:p>
            <a:r>
              <a:rPr lang="en-US" sz="500" dirty="0"/>
              <a:t> }</a:t>
            </a:r>
          </a:p>
          <a:p>
            <a:r>
              <a:rPr lang="en-US" sz="500" b="1" dirty="0" smtClean="0"/>
              <a:t>"</a:t>
            </a:r>
            <a:r>
              <a:rPr lang="en-US" sz="500" b="1" dirty="0"/>
              <a:t>error": null</a:t>
            </a:r>
            <a:endParaRPr lang="en-US" sz="500" b="1" dirty="0"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6" name="Oval 95"/>
          <p:cNvSpPr/>
          <p:nvPr/>
        </p:nvSpPr>
        <p:spPr>
          <a:xfrm>
            <a:off x="8342295" y="2360068"/>
            <a:ext cx="343521" cy="3083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ysClr val="windowText" lastClr="000000"/>
                </a:solidFill>
              </a:rPr>
              <a:t>8</a:t>
            </a:r>
            <a:endParaRPr lang="en-US" b="1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35285" y="2785026"/>
            <a:ext cx="1562666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b="0" dirty="0" err="1" smtClean="0">
                <a:effectLst/>
              </a:rPr>
              <a:t>Prend</a:t>
            </a:r>
            <a:r>
              <a:rPr lang="en-US" sz="900" b="0" dirty="0" smtClean="0">
                <a:effectLst/>
              </a:rPr>
              <a:t> le </a:t>
            </a:r>
            <a:r>
              <a:rPr lang="en-US" sz="900" b="0" dirty="0" err="1" smtClean="0">
                <a:effectLst/>
              </a:rPr>
              <a:t>Json</a:t>
            </a:r>
            <a:r>
              <a:rPr lang="en-US" sz="900" dirty="0" smtClean="0"/>
              <a:t>, le decode, creer</a:t>
            </a:r>
            <a:r>
              <a:rPr lang="en-US" sz="900" dirty="0"/>
              <a:t>2</a:t>
            </a:r>
            <a:r>
              <a:rPr lang="en-US" sz="900" dirty="0" smtClean="0"/>
              <a:t> variables de session avec le token et l user  </a:t>
            </a:r>
            <a:r>
              <a:rPr lang="en-US" sz="900" b="0" dirty="0" smtClean="0">
                <a:effectLst/>
              </a:rPr>
              <a:t>et les met </a:t>
            </a:r>
            <a:r>
              <a:rPr lang="en-US" sz="900" b="0" dirty="0" err="1" smtClean="0">
                <a:effectLst/>
              </a:rPr>
              <a:t>dans</a:t>
            </a:r>
            <a:r>
              <a:rPr lang="en-US" sz="900" b="0" dirty="0" smtClean="0">
                <a:effectLst/>
              </a:rPr>
              <a:t> </a:t>
            </a:r>
            <a:r>
              <a:rPr lang="en-US" sz="900" b="0" dirty="0" err="1" smtClean="0">
                <a:effectLst/>
              </a:rPr>
              <a:t>une</a:t>
            </a:r>
            <a:r>
              <a:rPr lang="en-US" sz="900" b="0" dirty="0" smtClean="0">
                <a:effectLst/>
              </a:rPr>
              <a:t> page html</a:t>
            </a:r>
            <a:endParaRPr lang="en-US" sz="900" b="0" dirty="0">
              <a:effectLst/>
            </a:endParaRPr>
          </a:p>
        </p:txBody>
      </p:sp>
      <p:sp>
        <p:nvSpPr>
          <p:cNvPr id="98" name="Oval 97"/>
          <p:cNvSpPr/>
          <p:nvPr/>
        </p:nvSpPr>
        <p:spPr>
          <a:xfrm>
            <a:off x="6828108" y="3205102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9</a:t>
            </a:r>
          </a:p>
        </p:txBody>
      </p:sp>
      <p:cxnSp>
        <p:nvCxnSpPr>
          <p:cNvPr id="99" name="Straight Arrow Connector 98"/>
          <p:cNvCxnSpPr>
            <a:stCxn id="97" idx="1"/>
          </p:cNvCxnSpPr>
          <p:nvPr/>
        </p:nvCxnSpPr>
        <p:spPr>
          <a:xfrm flipH="1">
            <a:off x="3257641" y="3108192"/>
            <a:ext cx="2177644" cy="2729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1918371" y="3185350"/>
            <a:ext cx="1261778" cy="2308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b="0" dirty="0" err="1" smtClean="0">
                <a:effectLst/>
              </a:rPr>
              <a:t>Retourne</a:t>
            </a:r>
            <a:r>
              <a:rPr lang="en-US" sz="900" b="0" dirty="0" smtClean="0">
                <a:effectLst/>
              </a:rPr>
              <a:t> le Template </a:t>
            </a:r>
            <a:endParaRPr lang="en-US" sz="900" b="0" dirty="0">
              <a:effectLst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645658" y="3531992"/>
            <a:ext cx="1812961" cy="113230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95252" y="5634427"/>
            <a:ext cx="4362544" cy="830997"/>
          </a:xfrm>
          <a:prstGeom prst="rect">
            <a:avLst/>
          </a:prstGeom>
          <a:solidFill>
            <a:srgbClr val="84C0F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GESTION DE L’AUTHENTIFICATION </a:t>
            </a:r>
            <a:r>
              <a:rPr lang="en-US" sz="2400" smtClean="0"/>
              <a:t>SUR MON SITE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t="4646" r="-1"/>
          <a:stretch/>
        </p:blipFill>
        <p:spPr>
          <a:xfrm>
            <a:off x="7213113" y="1490791"/>
            <a:ext cx="2240598" cy="23008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5263626" y="5394300"/>
            <a:ext cx="1749515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Le Controller créer un </a:t>
            </a:r>
            <a:r>
              <a:rPr lang="fr-FR" sz="1000" dirty="0" err="1" smtClean="0"/>
              <a:t>token</a:t>
            </a:r>
            <a:r>
              <a:rPr lang="fr-FR" sz="1000" dirty="0" smtClean="0"/>
              <a:t> de session et appelle la </a:t>
            </a:r>
            <a:r>
              <a:rPr lang="fr-FR" sz="1000" dirty="0" err="1" smtClean="0"/>
              <a:t>db</a:t>
            </a:r>
            <a:r>
              <a:rPr lang="fr-FR" sz="1000" dirty="0" smtClean="0"/>
              <a:t>  pour le sauvegarder dans la table session </a:t>
            </a:r>
          </a:p>
        </p:txBody>
      </p:sp>
      <p:sp>
        <p:nvSpPr>
          <p:cNvPr id="63" name="Oval 62"/>
          <p:cNvSpPr/>
          <p:nvPr/>
        </p:nvSpPr>
        <p:spPr>
          <a:xfrm>
            <a:off x="6929670" y="4997914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5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6875287" y="5859101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6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882455" y="4342139"/>
            <a:ext cx="2311035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500" dirty="0" smtClean="0"/>
              <a:t>{        </a:t>
            </a:r>
          </a:p>
          <a:p>
            <a:r>
              <a:rPr lang="en-US" sz="500" dirty="0" smtClean="0"/>
              <a:t>"</a:t>
            </a:r>
            <a:r>
              <a:rPr lang="en-US" sz="500" dirty="0"/>
              <a:t>token": "b'eyJ0eXAiOiJKV1QiLCJhbGciOiJIUzI1NiJ9.eyJ1c2VybmFtZSI6ImxhdXJhIiwiZW1haWwiOiJsYXVyYS5iYXVkZWFuQG9yYW5nZS5mciJ9.XvPZVwskLenZ9fongYyAuOEcBBFY7UeRCnH7F5PTBTw'",        </a:t>
            </a:r>
            <a:endParaRPr lang="en-US" sz="500" dirty="0" smtClean="0"/>
          </a:p>
          <a:p>
            <a:r>
              <a:rPr lang="en-US" sz="500" dirty="0" smtClean="0"/>
              <a:t>"</a:t>
            </a:r>
            <a:r>
              <a:rPr lang="en-US" sz="500" dirty="0"/>
              <a:t>user</a:t>
            </a:r>
            <a:r>
              <a:rPr lang="en-US" sz="500" dirty="0" smtClean="0"/>
              <a:t>":</a:t>
            </a:r>
          </a:p>
          <a:p>
            <a:r>
              <a:rPr lang="en-US" sz="500" dirty="0" smtClean="0"/>
              <a:t> </a:t>
            </a:r>
            <a:r>
              <a:rPr lang="en-US" sz="500" dirty="0"/>
              <a:t>{           </a:t>
            </a:r>
            <a:endParaRPr lang="en-US" sz="500" dirty="0" smtClean="0"/>
          </a:p>
          <a:p>
            <a:r>
              <a:rPr lang="en-US" sz="500" dirty="0" smtClean="0"/>
              <a:t> </a:t>
            </a:r>
            <a:r>
              <a:rPr lang="en-US" sz="500" dirty="0"/>
              <a:t>"email": "</a:t>
            </a:r>
            <a:r>
              <a:rPr lang="en-US" sz="500" dirty="0" err="1" smtClean="0"/>
              <a:t>laura@gmail.com</a:t>
            </a:r>
            <a:r>
              <a:rPr lang="en-US" sz="500" dirty="0" smtClean="0"/>
              <a:t>",            </a:t>
            </a:r>
          </a:p>
          <a:p>
            <a:r>
              <a:rPr lang="en-US" sz="500" dirty="0" smtClean="0"/>
              <a:t>"</a:t>
            </a:r>
            <a:r>
              <a:rPr lang="en-US" sz="500" dirty="0"/>
              <a:t>id": 3,            </a:t>
            </a:r>
            <a:endParaRPr lang="en-US" sz="500" dirty="0" smtClean="0"/>
          </a:p>
          <a:p>
            <a:r>
              <a:rPr lang="en-US" sz="500" dirty="0" smtClean="0"/>
              <a:t>"password”:"$</a:t>
            </a:r>
            <a:r>
              <a:rPr lang="en-US" sz="500" dirty="0"/>
              <a:t>5$rounds=535000$yhniV17Cqu70Kacb$iWRa8Vy4bTI6Hw638w3qgpf6sLEE7aNmp1YHKoGYBI3",           </a:t>
            </a:r>
            <a:endParaRPr lang="en-US" sz="500" dirty="0" smtClean="0"/>
          </a:p>
          <a:p>
            <a:r>
              <a:rPr lang="en-US" sz="500" dirty="0" smtClean="0"/>
              <a:t> </a:t>
            </a:r>
            <a:r>
              <a:rPr lang="en-US" sz="500" dirty="0"/>
              <a:t>"username": "</a:t>
            </a:r>
            <a:r>
              <a:rPr lang="en-US" sz="500" dirty="0" err="1"/>
              <a:t>laura</a:t>
            </a:r>
            <a:r>
              <a:rPr lang="en-US" sz="500" dirty="0"/>
              <a:t>"       </a:t>
            </a:r>
            <a:endParaRPr lang="en-US" sz="500" dirty="0" smtClean="0"/>
          </a:p>
          <a:p>
            <a:r>
              <a:rPr lang="en-US" sz="500" dirty="0" smtClean="0"/>
              <a:t> </a:t>
            </a:r>
            <a:r>
              <a:rPr lang="en-US" sz="500" dirty="0"/>
              <a:t>}   </a:t>
            </a:r>
            <a:endParaRPr lang="en-US" sz="500" dirty="0" smtClean="0"/>
          </a:p>
          <a:p>
            <a:r>
              <a:rPr lang="en-US" sz="500" dirty="0" smtClean="0"/>
              <a:t> }</a:t>
            </a:r>
            <a:endParaRPr lang="en-US" sz="500" dirty="0"/>
          </a:p>
        </p:txBody>
      </p:sp>
      <p:sp>
        <p:nvSpPr>
          <p:cNvPr id="70" name="TextBox 69"/>
          <p:cNvSpPr txBox="1"/>
          <p:nvPr/>
        </p:nvSpPr>
        <p:spPr>
          <a:xfrm>
            <a:off x="9704797" y="5280484"/>
            <a:ext cx="1888446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La </a:t>
            </a:r>
            <a:r>
              <a:rPr lang="fr-FR" sz="1000" dirty="0" err="1" smtClean="0"/>
              <a:t>db</a:t>
            </a:r>
            <a:r>
              <a:rPr lang="fr-FR" sz="1000" dirty="0" smtClean="0"/>
              <a:t> prend en compte la demande , renvoi un </a:t>
            </a:r>
            <a:r>
              <a:rPr lang="fr-FR" sz="1000" dirty="0" err="1" smtClean="0"/>
              <a:t>dict</a:t>
            </a:r>
            <a:r>
              <a:rPr lang="fr-FR" sz="1000" dirty="0" smtClean="0"/>
              <a:t> et le Controller le transforme en donnes lisibles </a:t>
            </a:r>
            <a:endParaRPr lang="fr-FR" sz="1000" dirty="0"/>
          </a:p>
        </p:txBody>
      </p:sp>
      <p:sp>
        <p:nvSpPr>
          <p:cNvPr id="74" name="Oval 73"/>
          <p:cNvSpPr/>
          <p:nvPr/>
        </p:nvSpPr>
        <p:spPr>
          <a:xfrm>
            <a:off x="11384007" y="5078882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7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V="1">
            <a:off x="8432395" y="3238261"/>
            <a:ext cx="1503503" cy="1487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156611" y="3571404"/>
            <a:ext cx="142003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D4D4D4"/>
                </a:solidFill>
                <a:latin typeface="Menlo" charset="0"/>
              </a:rPr>
              <a:t>session[</a:t>
            </a:r>
            <a:r>
              <a:rPr lang="en-US" sz="800" dirty="0">
                <a:solidFill>
                  <a:srgbClr val="CE9178"/>
                </a:solidFill>
                <a:latin typeface="Menlo" charset="0"/>
              </a:rPr>
              <a:t>'token'</a:t>
            </a:r>
            <a:r>
              <a:rPr lang="en-US" sz="800" dirty="0">
                <a:solidFill>
                  <a:srgbClr val="D4D4D4"/>
                </a:solidFill>
                <a:latin typeface="Menlo" charset="0"/>
              </a:rPr>
              <a:t>] </a:t>
            </a:r>
            <a:endParaRPr lang="en-US" sz="8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80"/>
          <a:stretch/>
        </p:blipFill>
        <p:spPr>
          <a:xfrm>
            <a:off x="1662387" y="3521151"/>
            <a:ext cx="1782700" cy="79865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117955" y="3786848"/>
            <a:ext cx="11224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D4D4D4"/>
                </a:solidFill>
                <a:latin typeface="Menlo" charset="0"/>
              </a:rPr>
              <a:t>session[</a:t>
            </a:r>
            <a:r>
              <a:rPr lang="en-US" sz="800" dirty="0">
                <a:solidFill>
                  <a:srgbClr val="CE9178"/>
                </a:solidFill>
                <a:latin typeface="Menlo" charset="0"/>
              </a:rPr>
              <a:t>'user'</a:t>
            </a:r>
            <a:r>
              <a:rPr lang="en-US" sz="800" dirty="0">
                <a:solidFill>
                  <a:srgbClr val="D4D4D4"/>
                </a:solidFill>
                <a:latin typeface="Menlo" charset="0"/>
              </a:rPr>
              <a:t>]</a:t>
            </a:r>
            <a:endParaRPr lang="en-US" sz="8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t="4646" r="-1"/>
          <a:stretch/>
        </p:blipFill>
        <p:spPr>
          <a:xfrm>
            <a:off x="2949901" y="783842"/>
            <a:ext cx="1543784" cy="15853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80"/>
          <a:stretch/>
        </p:blipFill>
        <p:spPr>
          <a:xfrm>
            <a:off x="1628099" y="1790375"/>
            <a:ext cx="1794426" cy="81665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355493" y="589960"/>
            <a:ext cx="10839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mtClean="0"/>
              <a:t>0.0.0.0:3000/login/</a:t>
            </a:r>
            <a:endParaRPr lang="en-US" sz="900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01" y="2064580"/>
            <a:ext cx="961324" cy="740855"/>
          </a:xfrm>
          <a:prstGeom prst="rect">
            <a:avLst/>
          </a:prstGeom>
        </p:spPr>
      </p:pic>
      <p:pic>
        <p:nvPicPr>
          <p:cNvPr id="66" name="Picture 6" descr="cône Curseur - Téléchargement gratuit en PNG et vecteur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670" y="2612750"/>
            <a:ext cx="249363" cy="24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nformatique Utilisateur Icon - Image gratuite sur Pixaba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33" y="1634427"/>
            <a:ext cx="811660" cy="81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3" t="29560" r="43900"/>
          <a:stretch/>
        </p:blipFill>
        <p:spPr>
          <a:xfrm>
            <a:off x="1694601" y="3758990"/>
            <a:ext cx="1658455" cy="50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12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2370</TotalTime>
  <Words>1130</Words>
  <Application>Microsoft Macintosh PowerPoint</Application>
  <PresentationFormat>Widescreen</PresentationFormat>
  <Paragraphs>207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Apple Color Emoji</vt:lpstr>
      <vt:lpstr>Avenir Book</vt:lpstr>
      <vt:lpstr>Calibri</vt:lpstr>
      <vt:lpstr>Calibri Light</vt:lpstr>
      <vt:lpstr>Menlo</vt:lpstr>
      <vt:lpstr>Symbol</vt:lpstr>
      <vt:lpstr>Tahoma</vt:lpstr>
      <vt:lpstr>Times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42</cp:revision>
  <dcterms:created xsi:type="dcterms:W3CDTF">2020-04-17T08:22:18Z</dcterms:created>
  <dcterms:modified xsi:type="dcterms:W3CDTF">2020-04-30T14:43:38Z</dcterms:modified>
</cp:coreProperties>
</file>